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304" r:id="rId4"/>
    <p:sldId id="307" r:id="rId5"/>
    <p:sldId id="305" r:id="rId6"/>
    <p:sldId id="300" r:id="rId7"/>
    <p:sldId id="299" r:id="rId8"/>
    <p:sldId id="301" r:id="rId9"/>
    <p:sldId id="308" r:id="rId10"/>
    <p:sldId id="302" r:id="rId11"/>
    <p:sldId id="303" r:id="rId12"/>
    <p:sldId id="306" r:id="rId13"/>
    <p:sldId id="298" r:id="rId14"/>
    <p:sldId id="280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77" r:id="rId23"/>
    <p:sldId id="258" r:id="rId24"/>
    <p:sldId id="259" r:id="rId25"/>
    <p:sldId id="289" r:id="rId26"/>
    <p:sldId id="290" r:id="rId27"/>
    <p:sldId id="278" r:id="rId28"/>
    <p:sldId id="291" r:id="rId29"/>
    <p:sldId id="279" r:id="rId30"/>
    <p:sldId id="267" r:id="rId31"/>
    <p:sldId id="260" r:id="rId32"/>
    <p:sldId id="293" r:id="rId33"/>
    <p:sldId id="295" r:id="rId34"/>
    <p:sldId id="261" r:id="rId35"/>
    <p:sldId id="262" r:id="rId36"/>
    <p:sldId id="263" r:id="rId37"/>
    <p:sldId id="264" r:id="rId38"/>
    <p:sldId id="296" r:id="rId39"/>
    <p:sldId id="292" r:id="rId40"/>
    <p:sldId id="297" r:id="rId41"/>
    <p:sldId id="272" r:id="rId42"/>
    <p:sldId id="273" r:id="rId43"/>
    <p:sldId id="268" r:id="rId44"/>
    <p:sldId id="294" r:id="rId45"/>
    <p:sldId id="269" r:id="rId46"/>
    <p:sldId id="265" r:id="rId47"/>
    <p:sldId id="266" r:id="rId48"/>
    <p:sldId id="270" r:id="rId49"/>
    <p:sldId id="271" r:id="rId50"/>
    <p:sldId id="276" r:id="rId51"/>
    <p:sldId id="309" r:id="rId52"/>
    <p:sldId id="310" r:id="rId53"/>
    <p:sldId id="313" r:id="rId54"/>
    <p:sldId id="311" r:id="rId55"/>
    <p:sldId id="314" r:id="rId56"/>
    <p:sldId id="312" r:id="rId57"/>
    <p:sldId id="274" r:id="rId58"/>
    <p:sldId id="275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1"/>
    <p:restoredTop sz="93902"/>
  </p:normalViewPr>
  <p:slideViewPr>
    <p:cSldViewPr snapToGrid="0" snapToObjects="1">
      <p:cViewPr varScale="1">
        <p:scale>
          <a:sx n="106" d="100"/>
          <a:sy n="106" d="100"/>
        </p:scale>
        <p:origin x="2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al__ma_Sayfas_2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375551710744677E-2"/>
          <c:y val="6.0281878714809847E-2"/>
          <c:w val="0.84952616629199373"/>
          <c:h val="0.7999462175152166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Simulation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3"/>
            <c:spPr>
              <a:solidFill>
                <a:schemeClr val="accent1">
                  <a:alpha val="7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Sheet1!$A$2:$A$14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12</c:v>
                </c:pt>
                <c:pt idx="1">
                  <c:v>23</c:v>
                </c:pt>
                <c:pt idx="2">
                  <c:v>32</c:v>
                </c:pt>
                <c:pt idx="3">
                  <c:v>39</c:v>
                </c:pt>
                <c:pt idx="4">
                  <c:v>44</c:v>
                </c:pt>
                <c:pt idx="5">
                  <c:v>47</c:v>
                </c:pt>
                <c:pt idx="6">
                  <c:v>48</c:v>
                </c:pt>
                <c:pt idx="7">
                  <c:v>47</c:v>
                </c:pt>
                <c:pt idx="8">
                  <c:v>44</c:v>
                </c:pt>
                <c:pt idx="9">
                  <c:v>39</c:v>
                </c:pt>
                <c:pt idx="10">
                  <c:v>32</c:v>
                </c:pt>
                <c:pt idx="11">
                  <c:v>23</c:v>
                </c:pt>
                <c:pt idx="12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E89-3544-920C-5D684B63257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Optimization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5"/>
            <c:spPr>
              <a:solidFill>
                <a:schemeClr val="accent2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Sheet1!$A$2:$A$14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Sheet1!$C$2:$C$14</c:f>
              <c:numCache>
                <c:formatCode>General</c:formatCode>
                <c:ptCount val="13"/>
                <c:pt idx="6">
                  <c:v>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E89-3544-920C-5D684B6325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3273680"/>
        <c:axId val="2054844432"/>
      </c:scatterChart>
      <c:valAx>
        <c:axId val="2053273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 sz="1800"/>
                  <a:t>Variable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054844432"/>
        <c:crosses val="autoZero"/>
        <c:crossBetween val="midCat"/>
      </c:valAx>
      <c:valAx>
        <c:axId val="20548444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 sz="1800"/>
                  <a:t>Objective</a:t>
                </a:r>
              </a:p>
            </c:rich>
          </c:tx>
          <c:layout>
            <c:manualLayout>
              <c:xMode val="edge"/>
              <c:yMode val="edge"/>
              <c:x val="9.4713423519082896E-3"/>
              <c:y val="0.184729436132297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0532736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8409941168328856"/>
          <c:y val="1.8933408073085935E-2"/>
          <c:w val="0.69942475812823457"/>
          <c:h val="0.1187711075198925"/>
        </c:manualLayout>
      </c:layout>
      <c:overlay val="0"/>
      <c:spPr>
        <a:noFill/>
        <a:ln>
          <a:solidFill>
            <a:schemeClr val="bg1">
              <a:lumMod val="6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3">
        <a:lumMod val="20000"/>
        <a:lumOff val="80000"/>
      </a:schemeClr>
    </a:solidFill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tr-T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CVPM02G June Shortage Penalty Curve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Sheet1!$B$4:$B$14</c:f>
              <c:numCache>
                <c:formatCode>0.000</c:formatCode>
                <c:ptCount val="11"/>
                <c:pt idx="0">
                  <c:v>25.180000305175781</c:v>
                </c:pt>
                <c:pt idx="1">
                  <c:v>27.690000534057617</c:v>
                </c:pt>
                <c:pt idx="2">
                  <c:v>30.209999084472656</c:v>
                </c:pt>
                <c:pt idx="3">
                  <c:v>32.729999542236328</c:v>
                </c:pt>
                <c:pt idx="4">
                  <c:v>35.25</c:v>
                </c:pt>
                <c:pt idx="5">
                  <c:v>37.770000457763672</c:v>
                </c:pt>
                <c:pt idx="6">
                  <c:v>40.279998779296875</c:v>
                </c:pt>
                <c:pt idx="7">
                  <c:v>42.799999237060547</c:v>
                </c:pt>
                <c:pt idx="8">
                  <c:v>45.319999694824219</c:v>
                </c:pt>
                <c:pt idx="9">
                  <c:v>47.840000152587891</c:v>
                </c:pt>
                <c:pt idx="10">
                  <c:v>50.349998474121094</c:v>
                </c:pt>
              </c:numCache>
            </c:numRef>
          </c:xVal>
          <c:yVal>
            <c:numRef>
              <c:f>Sheet1!$C$4:$C$14</c:f>
              <c:numCache>
                <c:formatCode>0</c:formatCode>
                <c:ptCount val="11"/>
                <c:pt idx="0">
                  <c:v>15219.2197265625</c:v>
                </c:pt>
                <c:pt idx="1">
                  <c:v>10709.73046875</c:v>
                </c:pt>
                <c:pt idx="2">
                  <c:v>6785.25</c:v>
                </c:pt>
                <c:pt idx="3">
                  <c:v>4008.389892578125</c:v>
                </c:pt>
                <c:pt idx="4">
                  <c:v>2593.18994140625</c:v>
                </c:pt>
                <c:pt idx="5">
                  <c:v>1732.0400390625</c:v>
                </c:pt>
                <c:pt idx="6">
                  <c:v>943.82000732421875</c:v>
                </c:pt>
                <c:pt idx="7">
                  <c:v>398.94000244140625</c:v>
                </c:pt>
                <c:pt idx="8">
                  <c:v>154.91999816894531</c:v>
                </c:pt>
                <c:pt idx="9">
                  <c:v>47.709999084472656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C1-8446-A3FD-4119B21E41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6432520"/>
        <c:axId val="276436048"/>
      </c:scatterChart>
      <c:valAx>
        <c:axId val="276432520"/>
        <c:scaling>
          <c:orientation val="minMax"/>
          <c:min val="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Delivery (TAF/m)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76436048"/>
        <c:crosses val="autoZero"/>
        <c:crossBetween val="midCat"/>
      </c:valAx>
      <c:valAx>
        <c:axId val="2764360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Penalty (K$)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76432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vert="horz"/>
          <a:lstStyle/>
          <a:p>
            <a:pPr>
              <a:defRPr sz="1800"/>
            </a:pPr>
            <a:r>
              <a:rPr lang="en-US" sz="1800" dirty="0"/>
              <a:t>Shasta Linear Hydropower Penalty Surface for July 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10"/>
      <c:rotY val="24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1150029188558085E-2"/>
          <c:y val="0.17631059878479635"/>
          <c:w val="0.93354349095154698"/>
          <c:h val="0.7145688560090605"/>
        </c:manualLayout>
      </c:layout>
      <c:surface3DChart>
        <c:wireframe val="0"/>
        <c:ser>
          <c:idx val="0"/>
          <c:order val="0"/>
          <c:tx>
            <c:strRef>
              <c:f>'2002'!$I$15</c:f>
              <c:strCache>
                <c:ptCount val="1"/>
                <c:pt idx="0">
                  <c:v>116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8000"/>
                    <a:tint val="50000"/>
                    <a:satMod val="300000"/>
                  </a:schemeClr>
                </a:gs>
                <a:gs pos="35000">
                  <a:schemeClr val="accent1">
                    <a:shade val="58000"/>
                    <a:tint val="37000"/>
                    <a:satMod val="300000"/>
                  </a:schemeClr>
                </a:gs>
                <a:gs pos="100000">
                  <a:schemeClr val="accent1">
                    <a:shade val="58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58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shade val="58000"/>
                  <a:shade val="95000"/>
                </a:schemeClr>
              </a:contourClr>
            </a:sp3d>
          </c:spPr>
          <c:cat>
            <c:numRef>
              <c:f>'2002'!$H$16:$H$25</c:f>
              <c:numCache>
                <c:formatCode>0.00</c:formatCode>
                <c:ptCount val="10"/>
                <c:pt idx="0">
                  <c:v>0</c:v>
                </c:pt>
                <c:pt idx="1">
                  <c:v>239.13864042193256</c:v>
                </c:pt>
                <c:pt idx="2">
                  <c:v>358.70796063289885</c:v>
                </c:pt>
                <c:pt idx="3">
                  <c:v>478.27728084386513</c:v>
                </c:pt>
                <c:pt idx="4">
                  <c:v>597.84660105483135</c:v>
                </c:pt>
                <c:pt idx="5">
                  <c:v>717.41592126579769</c:v>
                </c:pt>
                <c:pt idx="6">
                  <c:v>836.98524147676403</c:v>
                </c:pt>
                <c:pt idx="7">
                  <c:v>956.55456168773026</c:v>
                </c:pt>
                <c:pt idx="8">
                  <c:v>1076.1238818986965</c:v>
                </c:pt>
                <c:pt idx="9">
                  <c:v>1195.6932021096627</c:v>
                </c:pt>
              </c:numCache>
            </c:numRef>
          </c:cat>
          <c:val>
            <c:numRef>
              <c:f>'2002'!$I$16:$I$25</c:f>
              <c:numCache>
                <c:formatCode>0</c:formatCode>
                <c:ptCount val="10"/>
                <c:pt idx="0">
                  <c:v>9292.7616536162805</c:v>
                </c:pt>
                <c:pt idx="1">
                  <c:v>9132.3786009487485</c:v>
                </c:pt>
                <c:pt idx="2">
                  <c:v>9054.957205400824</c:v>
                </c:pt>
                <c:pt idx="3">
                  <c:v>8978.3682089305075</c:v>
                </c:pt>
                <c:pt idx="4">
                  <c:v>8902.9327570857731</c:v>
                </c:pt>
                <c:pt idx="5">
                  <c:v>8829.0651561857485</c:v>
                </c:pt>
                <c:pt idx="6">
                  <c:v>8758.9324454136586</c:v>
                </c:pt>
                <c:pt idx="7">
                  <c:v>8704.5556876600021</c:v>
                </c:pt>
                <c:pt idx="8">
                  <c:v>8700.8857421875</c:v>
                </c:pt>
                <c:pt idx="9">
                  <c:v>8700.8857421875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BC-8742-9E7E-81416DF75809}"/>
            </c:ext>
          </c:extLst>
        </c:ser>
        <c:ser>
          <c:idx val="1"/>
          <c:order val="1"/>
          <c:tx>
            <c:strRef>
              <c:f>'2002'!$J$15</c:f>
              <c:strCache>
                <c:ptCount val="1"/>
                <c:pt idx="0">
                  <c:v>851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86000"/>
                    <a:tint val="50000"/>
                    <a:satMod val="300000"/>
                  </a:schemeClr>
                </a:gs>
                <a:gs pos="35000">
                  <a:schemeClr val="accent1">
                    <a:shade val="86000"/>
                    <a:tint val="37000"/>
                    <a:satMod val="300000"/>
                  </a:schemeClr>
                </a:gs>
                <a:gs pos="100000">
                  <a:schemeClr val="accent1">
                    <a:shade val="86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86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shade val="86000"/>
                  <a:shade val="95000"/>
                </a:schemeClr>
              </a:contourClr>
            </a:sp3d>
          </c:spPr>
          <c:cat>
            <c:numRef>
              <c:f>'2002'!$H$16:$H$25</c:f>
              <c:numCache>
                <c:formatCode>0.00</c:formatCode>
                <c:ptCount val="10"/>
                <c:pt idx="0">
                  <c:v>0</c:v>
                </c:pt>
                <c:pt idx="1">
                  <c:v>239.13864042193256</c:v>
                </c:pt>
                <c:pt idx="2">
                  <c:v>358.70796063289885</c:v>
                </c:pt>
                <c:pt idx="3">
                  <c:v>478.27728084386513</c:v>
                </c:pt>
                <c:pt idx="4">
                  <c:v>597.84660105483135</c:v>
                </c:pt>
                <c:pt idx="5">
                  <c:v>717.41592126579769</c:v>
                </c:pt>
                <c:pt idx="6">
                  <c:v>836.98524147676403</c:v>
                </c:pt>
                <c:pt idx="7">
                  <c:v>956.55456168773026</c:v>
                </c:pt>
                <c:pt idx="8">
                  <c:v>1076.1238818986965</c:v>
                </c:pt>
                <c:pt idx="9">
                  <c:v>1195.6932021096627</c:v>
                </c:pt>
              </c:numCache>
            </c:numRef>
          </c:cat>
          <c:val>
            <c:numRef>
              <c:f>'2002'!$J$16:$J$25</c:f>
              <c:numCache>
                <c:formatCode>0</c:formatCode>
                <c:ptCount val="10"/>
                <c:pt idx="0">
                  <c:v>6270.4447590850305</c:v>
                </c:pt>
                <c:pt idx="1">
                  <c:v>6110.0617064174985</c:v>
                </c:pt>
                <c:pt idx="2">
                  <c:v>6032.640310869574</c:v>
                </c:pt>
                <c:pt idx="3">
                  <c:v>5956.0513143992575</c:v>
                </c:pt>
                <c:pt idx="4">
                  <c:v>5880.615862554524</c:v>
                </c:pt>
                <c:pt idx="5">
                  <c:v>5806.7482616544994</c:v>
                </c:pt>
                <c:pt idx="6">
                  <c:v>5736.6155508824086</c:v>
                </c:pt>
                <c:pt idx="7">
                  <c:v>5682.2387931287521</c:v>
                </c:pt>
                <c:pt idx="8">
                  <c:v>5678.56884765625</c:v>
                </c:pt>
                <c:pt idx="9">
                  <c:v>5678.56884765625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BC-8742-9E7E-81416DF75809}"/>
            </c:ext>
          </c:extLst>
        </c:ser>
        <c:ser>
          <c:idx val="2"/>
          <c:order val="2"/>
          <c:tx>
            <c:strRef>
              <c:f>'2002'!$K$15</c:f>
              <c:strCache>
                <c:ptCount val="1"/>
                <c:pt idx="0">
                  <c:v>2747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86000"/>
                    <a:tint val="50000"/>
                    <a:satMod val="300000"/>
                  </a:schemeClr>
                </a:gs>
                <a:gs pos="35000">
                  <a:schemeClr val="accent1">
                    <a:tint val="86000"/>
                    <a:tint val="37000"/>
                    <a:satMod val="300000"/>
                  </a:schemeClr>
                </a:gs>
                <a:gs pos="100000">
                  <a:schemeClr val="accent1">
                    <a:tint val="86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tint val="86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tint val="86000"/>
                  <a:shade val="95000"/>
                </a:schemeClr>
              </a:contourClr>
            </a:sp3d>
          </c:spPr>
          <c:cat>
            <c:numRef>
              <c:f>'2002'!$H$16:$H$25</c:f>
              <c:numCache>
                <c:formatCode>0.00</c:formatCode>
                <c:ptCount val="10"/>
                <c:pt idx="0">
                  <c:v>0</c:v>
                </c:pt>
                <c:pt idx="1">
                  <c:v>239.13864042193256</c:v>
                </c:pt>
                <c:pt idx="2">
                  <c:v>358.70796063289885</c:v>
                </c:pt>
                <c:pt idx="3">
                  <c:v>478.27728084386513</c:v>
                </c:pt>
                <c:pt idx="4">
                  <c:v>597.84660105483135</c:v>
                </c:pt>
                <c:pt idx="5">
                  <c:v>717.41592126579769</c:v>
                </c:pt>
                <c:pt idx="6">
                  <c:v>836.98524147676403</c:v>
                </c:pt>
                <c:pt idx="7">
                  <c:v>956.55456168773026</c:v>
                </c:pt>
                <c:pt idx="8">
                  <c:v>1076.1238818986965</c:v>
                </c:pt>
                <c:pt idx="9">
                  <c:v>1195.6932021096627</c:v>
                </c:pt>
              </c:numCache>
            </c:numRef>
          </c:cat>
          <c:val>
            <c:numRef>
              <c:f>'2002'!$K$16:$K$25</c:f>
              <c:numCache>
                <c:formatCode>0</c:formatCode>
                <c:ptCount val="10"/>
                <c:pt idx="0">
                  <c:v>4015.2018391631555</c:v>
                </c:pt>
                <c:pt idx="1">
                  <c:v>3854.8187864956235</c:v>
                </c:pt>
                <c:pt idx="2">
                  <c:v>3777.397390947699</c:v>
                </c:pt>
                <c:pt idx="3">
                  <c:v>3700.8083944773825</c:v>
                </c:pt>
                <c:pt idx="4">
                  <c:v>3625.372942632649</c:v>
                </c:pt>
                <c:pt idx="5">
                  <c:v>3551.5053417326244</c:v>
                </c:pt>
                <c:pt idx="6">
                  <c:v>3481.3726309605336</c:v>
                </c:pt>
                <c:pt idx="7">
                  <c:v>3426.9958732068771</c:v>
                </c:pt>
                <c:pt idx="8">
                  <c:v>3423.325927734375</c:v>
                </c:pt>
                <c:pt idx="9">
                  <c:v>3423.325927734375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BC-8742-9E7E-81416DF75809}"/>
            </c:ext>
          </c:extLst>
        </c:ser>
        <c:ser>
          <c:idx val="3"/>
          <c:order val="3"/>
          <c:tx>
            <c:strRef>
              <c:f>'2002'!$L$15</c:f>
              <c:strCache>
                <c:ptCount val="1"/>
                <c:pt idx="0">
                  <c:v>4302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8000"/>
                    <a:tint val="50000"/>
                    <a:satMod val="300000"/>
                  </a:schemeClr>
                </a:gs>
                <a:gs pos="35000">
                  <a:schemeClr val="accent1">
                    <a:tint val="58000"/>
                    <a:tint val="37000"/>
                    <a:satMod val="300000"/>
                  </a:schemeClr>
                </a:gs>
                <a:gs pos="100000">
                  <a:schemeClr val="accent1">
                    <a:tint val="58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tint val="58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tint val="58000"/>
                  <a:shade val="95000"/>
                </a:schemeClr>
              </a:contourClr>
            </a:sp3d>
          </c:spPr>
          <c:cat>
            <c:numRef>
              <c:f>'2002'!$H$16:$H$25</c:f>
              <c:numCache>
                <c:formatCode>0.00</c:formatCode>
                <c:ptCount val="10"/>
                <c:pt idx="0">
                  <c:v>0</c:v>
                </c:pt>
                <c:pt idx="1">
                  <c:v>239.13864042193256</c:v>
                </c:pt>
                <c:pt idx="2">
                  <c:v>358.70796063289885</c:v>
                </c:pt>
                <c:pt idx="3">
                  <c:v>478.27728084386513</c:v>
                </c:pt>
                <c:pt idx="4">
                  <c:v>597.84660105483135</c:v>
                </c:pt>
                <c:pt idx="5">
                  <c:v>717.41592126579769</c:v>
                </c:pt>
                <c:pt idx="6">
                  <c:v>836.98524147676403</c:v>
                </c:pt>
                <c:pt idx="7">
                  <c:v>956.55456168773026</c:v>
                </c:pt>
                <c:pt idx="8">
                  <c:v>1076.1238818986965</c:v>
                </c:pt>
                <c:pt idx="9">
                  <c:v>1195.6932021096627</c:v>
                </c:pt>
              </c:numCache>
            </c:numRef>
          </c:cat>
          <c:val>
            <c:numRef>
              <c:f>'2002'!$L$16:$L$25</c:f>
              <c:numCache>
                <c:formatCode>0</c:formatCode>
                <c:ptCount val="10"/>
                <c:pt idx="0">
                  <c:v>2518.522762014718</c:v>
                </c:pt>
                <c:pt idx="1">
                  <c:v>2358.139709347186</c:v>
                </c:pt>
                <c:pt idx="2">
                  <c:v>2280.7183137992615</c:v>
                </c:pt>
                <c:pt idx="3">
                  <c:v>2204.129317328945</c:v>
                </c:pt>
                <c:pt idx="4">
                  <c:v>2128.6938654842115</c:v>
                </c:pt>
                <c:pt idx="5">
                  <c:v>2054.8262645841869</c:v>
                </c:pt>
                <c:pt idx="6">
                  <c:v>1984.6935538120961</c:v>
                </c:pt>
                <c:pt idx="7">
                  <c:v>1930.3167960584394</c:v>
                </c:pt>
                <c:pt idx="8">
                  <c:v>1926.6468505859375</c:v>
                </c:pt>
                <c:pt idx="9">
                  <c:v>1926.6468505859375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BC-8742-9E7E-81416DF75809}"/>
            </c:ext>
          </c:extLst>
        </c:ser>
        <c:bandFmts>
          <c:bandFmt>
            <c:idx val="0"/>
            <c:spPr>
              <a:gradFill rotWithShape="1">
                <a:gsLst>
                  <a:gs pos="0">
                    <a:schemeClr val="accent1">
                      <a:shade val="47000"/>
                      <a:tint val="50000"/>
                      <a:satMod val="300000"/>
                    </a:schemeClr>
                  </a:gs>
                  <a:gs pos="35000">
                    <a:schemeClr val="accent1">
                      <a:shade val="47000"/>
                      <a:tint val="37000"/>
                      <a:satMod val="300000"/>
                    </a:schemeClr>
                  </a:gs>
                  <a:gs pos="100000">
                    <a:schemeClr val="accent1">
                      <a:shade val="47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47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shade val="47000"/>
                    <a:shade val="95000"/>
                  </a:schemeClr>
                </a:contourClr>
              </a:sp3d>
            </c:spPr>
          </c:bandFmt>
          <c:bandFmt>
            <c:idx val="1"/>
            <c:spPr>
              <a:gradFill rotWithShape="1">
                <a:gsLst>
                  <a:gs pos="0">
                    <a:schemeClr val="accent1">
                      <a:shade val="65000"/>
                      <a:tint val="50000"/>
                      <a:satMod val="300000"/>
                    </a:schemeClr>
                  </a:gs>
                  <a:gs pos="35000">
                    <a:schemeClr val="accent1">
                      <a:shade val="65000"/>
                      <a:tint val="37000"/>
                      <a:satMod val="300000"/>
                    </a:schemeClr>
                  </a:gs>
                  <a:gs pos="100000">
                    <a:schemeClr val="accent1">
                      <a:shade val="65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65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shade val="65000"/>
                    <a:shade val="95000"/>
                  </a:schemeClr>
                </a:contourClr>
              </a:sp3d>
            </c:spPr>
          </c:bandFmt>
          <c:bandFmt>
            <c:idx val="2"/>
            <c:spPr>
              <a:gradFill rotWithShape="1">
                <a:gsLst>
                  <a:gs pos="0">
                    <a:schemeClr val="accent1">
                      <a:shade val="82000"/>
                      <a:tint val="50000"/>
                      <a:satMod val="300000"/>
                    </a:schemeClr>
                  </a:gs>
                  <a:gs pos="35000">
                    <a:schemeClr val="accent1">
                      <a:shade val="82000"/>
                      <a:tint val="37000"/>
                      <a:satMod val="300000"/>
                    </a:schemeClr>
                  </a:gs>
                  <a:gs pos="100000">
                    <a:schemeClr val="accent1">
                      <a:shade val="82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82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shade val="82000"/>
                    <a:shade val="95000"/>
                  </a:schemeClr>
                </a:contourClr>
              </a:sp3d>
            </c:spPr>
          </c:bandFmt>
          <c:bandFmt>
            <c:idx val="3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shade val="95000"/>
                  </a:schemeClr>
                </a:contourClr>
              </a:sp3d>
            </c:spPr>
          </c:bandFmt>
          <c:bandFmt>
            <c:idx val="4"/>
            <c:spPr>
              <a:gradFill rotWithShape="1">
                <a:gsLst>
                  <a:gs pos="0">
                    <a:schemeClr val="accent1">
                      <a:tint val="83000"/>
                      <a:tint val="50000"/>
                      <a:satMod val="300000"/>
                    </a:schemeClr>
                  </a:gs>
                  <a:gs pos="35000">
                    <a:schemeClr val="accent1">
                      <a:tint val="83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83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83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83000"/>
                    <a:shade val="95000"/>
                  </a:schemeClr>
                </a:contourClr>
              </a:sp3d>
            </c:spPr>
          </c:bandFmt>
          <c:bandFmt>
            <c:idx val="5"/>
            <c:spPr>
              <a:gradFill rotWithShape="1">
                <a:gsLst>
                  <a:gs pos="0">
                    <a:schemeClr val="accent1">
                      <a:tint val="65000"/>
                      <a:tint val="50000"/>
                      <a:satMod val="300000"/>
                    </a:schemeClr>
                  </a:gs>
                  <a:gs pos="35000">
                    <a:schemeClr val="accent1">
                      <a:tint val="65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65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65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65000"/>
                    <a:shade val="95000"/>
                  </a:schemeClr>
                </a:contourClr>
              </a:sp3d>
            </c:spPr>
          </c:bandFmt>
          <c:bandFmt>
            <c:idx val="6"/>
            <c:spPr>
              <a:gradFill rotWithShape="1">
                <a:gsLst>
                  <a:gs pos="0">
                    <a:schemeClr val="accent1">
                      <a:tint val="48000"/>
                      <a:tint val="50000"/>
                      <a:satMod val="300000"/>
                    </a:schemeClr>
                  </a:gs>
                  <a:gs pos="35000">
                    <a:schemeClr val="accent1">
                      <a:tint val="48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48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48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48000"/>
                    <a:shade val="95000"/>
                  </a:schemeClr>
                </a:contourClr>
              </a:sp3d>
            </c:spPr>
          </c:bandFmt>
          <c:bandFmt>
            <c:idx val="7"/>
            <c:spPr>
              <a:gradFill rotWithShape="1">
                <a:gsLst>
                  <a:gs pos="0">
                    <a:schemeClr val="accent1">
                      <a:tint val="30000"/>
                      <a:tint val="50000"/>
                      <a:satMod val="300000"/>
                    </a:schemeClr>
                  </a:gs>
                  <a:gs pos="35000">
                    <a:schemeClr val="accent1">
                      <a:tint val="30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3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3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30000"/>
                    <a:shade val="95000"/>
                  </a:schemeClr>
                </a:contourClr>
              </a:sp3d>
            </c:spPr>
          </c:bandFmt>
          <c:bandFmt>
            <c:idx val="8"/>
            <c:spPr>
              <a:gradFill rotWithShape="1">
                <a:gsLst>
                  <a:gs pos="0">
                    <a:schemeClr val="accent1">
                      <a:tint val="13000"/>
                      <a:tint val="50000"/>
                      <a:satMod val="300000"/>
                    </a:schemeClr>
                  </a:gs>
                  <a:gs pos="35000">
                    <a:schemeClr val="accent1">
                      <a:tint val="13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13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13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13000"/>
                    <a:shade val="95000"/>
                  </a:schemeClr>
                </a:contourClr>
              </a:sp3d>
            </c:spPr>
          </c:bandFmt>
          <c:bandFmt>
            <c:idx val="9"/>
            <c:spPr>
              <a:gradFill rotWithShape="1">
                <a:gsLst>
                  <a:gs pos="0">
                    <a:schemeClr val="accent1">
                      <a:tint val="95000"/>
                      <a:tint val="50000"/>
                      <a:satMod val="300000"/>
                    </a:schemeClr>
                  </a:gs>
                  <a:gs pos="35000">
                    <a:schemeClr val="accent1">
                      <a:tint val="95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95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95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95000"/>
                    <a:shade val="95000"/>
                  </a:schemeClr>
                </a:contourClr>
              </a:sp3d>
            </c:spPr>
          </c:bandFmt>
          <c:bandFmt>
            <c:idx val="10"/>
            <c:spPr>
              <a:gradFill rotWithShape="1">
                <a:gsLst>
                  <a:gs pos="0">
                    <a:schemeClr val="accent1">
                      <a:tint val="78000"/>
                      <a:tint val="50000"/>
                      <a:satMod val="300000"/>
                    </a:schemeClr>
                  </a:gs>
                  <a:gs pos="35000">
                    <a:schemeClr val="accent1">
                      <a:tint val="78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78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78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78000"/>
                    <a:shade val="95000"/>
                  </a:schemeClr>
                </a:contourClr>
              </a:sp3d>
            </c:spPr>
          </c:bandFmt>
          <c:bandFmt>
            <c:idx val="11"/>
            <c:spPr>
              <a:gradFill rotWithShape="1">
                <a:gsLst>
                  <a:gs pos="0">
                    <a:schemeClr val="accent1">
                      <a:tint val="60000"/>
                      <a:tint val="50000"/>
                      <a:satMod val="300000"/>
                    </a:schemeClr>
                  </a:gs>
                  <a:gs pos="35000">
                    <a:schemeClr val="accent1">
                      <a:tint val="60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6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60000"/>
                    <a:shade val="95000"/>
                  </a:schemeClr>
                </a:contourClr>
              </a:sp3d>
            </c:spPr>
          </c:bandFmt>
          <c:bandFmt>
            <c:idx val="12"/>
            <c:spPr>
              <a:gradFill rotWithShape="1">
                <a:gsLst>
                  <a:gs pos="0">
                    <a:schemeClr val="accent1">
                      <a:tint val="43000"/>
                      <a:tint val="50000"/>
                      <a:satMod val="300000"/>
                    </a:schemeClr>
                  </a:gs>
                  <a:gs pos="35000">
                    <a:schemeClr val="accent1">
                      <a:tint val="43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43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43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43000"/>
                    <a:shade val="95000"/>
                  </a:schemeClr>
                </a:contourClr>
              </a:sp3d>
            </c:spPr>
          </c:bandFmt>
          <c:bandFmt>
            <c:idx val="13"/>
            <c:spPr>
              <a:gradFill rotWithShape="1">
                <a:gsLst>
                  <a:gs pos="0">
                    <a:schemeClr val="accent1">
                      <a:tint val="25000"/>
                      <a:tint val="50000"/>
                      <a:satMod val="300000"/>
                    </a:schemeClr>
                  </a:gs>
                  <a:gs pos="35000">
                    <a:schemeClr val="accent1">
                      <a:tint val="25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25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25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25000"/>
                    <a:shade val="95000"/>
                  </a:schemeClr>
                </a:contourClr>
              </a:sp3d>
            </c:spPr>
          </c:bandFmt>
          <c:bandFmt>
            <c:idx val="14"/>
            <c:spPr>
              <a:gradFill rotWithShape="1">
                <a:gsLst>
                  <a:gs pos="0">
                    <a:schemeClr val="accent1">
                      <a:tint val="8000"/>
                      <a:tint val="50000"/>
                      <a:satMod val="300000"/>
                    </a:schemeClr>
                  </a:gs>
                  <a:gs pos="35000">
                    <a:schemeClr val="accent1">
                      <a:tint val="8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8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8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8000"/>
                    <a:shade val="95000"/>
                  </a:schemeClr>
                </a:contourClr>
              </a:sp3d>
            </c:spPr>
          </c:bandFmt>
        </c:bandFmts>
        <c:axId val="276442712"/>
        <c:axId val="276439968"/>
        <c:axId val="277797856"/>
      </c:surface3DChart>
      <c:catAx>
        <c:axId val="276442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E7E6E6">
                  <a:lumMod val="50000"/>
                </a:srgbClr>
              </a:solidFill>
              <a:round/>
            </a:ln>
            <a:effectLst/>
          </c:spPr>
        </c:majorGridlines>
        <c:title>
          <c:tx>
            <c:rich>
              <a:bodyPr rot="2100000" vert="horz" anchor="ctr" anchorCtr="0"/>
              <a:lstStyle/>
              <a:p>
                <a:pPr>
                  <a:defRPr sz="1100"/>
                </a:pPr>
                <a:r>
                  <a:rPr lang="en-US" sz="1100" dirty="0"/>
                  <a:t>Release (TAF/m)</a:t>
                </a:r>
              </a:p>
            </c:rich>
          </c:tx>
          <c:layout>
            <c:manualLayout>
              <c:xMode val="edge"/>
              <c:yMode val="edge"/>
              <c:x val="0.14044302255563063"/>
              <c:y val="0.7668516976821114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/>
          <a:lstStyle/>
          <a:p>
            <a:pPr>
              <a:defRPr sz="1050"/>
            </a:pPr>
            <a:endParaRPr lang="tr-TR"/>
          </a:p>
        </c:txPr>
        <c:crossAx val="276439968"/>
        <c:crosses val="autoZero"/>
        <c:auto val="1"/>
        <c:lblAlgn val="ctr"/>
        <c:lblOffset val="400"/>
        <c:noMultiLvlLbl val="0"/>
      </c:catAx>
      <c:valAx>
        <c:axId val="276439968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rgbClr val="E7E6E6">
                  <a:lumMod val="50000"/>
                </a:srgb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en-US" sz="1100"/>
                  <a:t>Penalty (K$)</a:t>
                </a:r>
              </a:p>
            </c:rich>
          </c:tx>
          <c:layout>
            <c:manualLayout>
              <c:xMode val="edge"/>
              <c:yMode val="edge"/>
              <c:x val="0.95075724472988365"/>
              <c:y val="0.4555267665768565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1050"/>
            </a:pPr>
            <a:endParaRPr lang="tr-TR"/>
          </a:p>
        </c:txPr>
        <c:crossAx val="276442712"/>
        <c:crosses val="autoZero"/>
        <c:crossBetween val="midCat"/>
      </c:valAx>
      <c:serAx>
        <c:axId val="277797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E7E6E6">
                  <a:lumMod val="50000"/>
                </a:srgbClr>
              </a:solidFill>
              <a:round/>
            </a:ln>
            <a:effectLst/>
          </c:spPr>
        </c:majorGridlines>
        <c:title>
          <c:tx>
            <c:rich>
              <a:bodyPr rot="-600000" vert="horz"/>
              <a:lstStyle/>
              <a:p>
                <a:pPr algn="ctr" rtl="0">
                  <a:defRPr sz="1100"/>
                </a:pPr>
                <a:r>
                  <a:rPr lang="en-US" sz="1100"/>
                  <a:t>Storage (TAF)</a:t>
                </a:r>
              </a:p>
            </c:rich>
          </c:tx>
          <c:overlay val="0"/>
        </c:title>
        <c:numFmt formatCode="#,##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050"/>
            </a:pPr>
            <a:endParaRPr lang="tr-TR"/>
          </a:p>
        </c:txPr>
        <c:crossAx val="276439968"/>
        <c:crosses val="autoZero"/>
      </c:ser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rgbClr val="002060"/>
          </a:solidFill>
        </a:defRPr>
      </a:pPr>
      <a:endParaRPr lang="tr-TR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1BA66E-A525-954B-8020-3458018B006E}" type="doc">
      <dgm:prSet loTypeId="urn:microsoft.com/office/officeart/2008/layout/NameandTitleOrganizationalChart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CFE2F9A-9EA9-9246-AF7E-5502A95F27A4}">
      <dgm:prSet phldrT="[Text]" custT="1"/>
      <dgm:spPr/>
      <dgm:t>
        <a:bodyPr/>
        <a:lstStyle/>
        <a:p>
          <a:r>
            <a:rPr lang="en-US" sz="1100" dirty="0"/>
            <a:t>HOBBES</a:t>
          </a:r>
        </a:p>
      </dgm:t>
    </dgm:pt>
    <dgm:pt modelId="{851B51CA-8858-8348-B405-A7FFE7B7E2AE}" type="parTrans" cxnId="{22C5AF78-763E-674A-A033-2755DFFC2F8E}">
      <dgm:prSet/>
      <dgm:spPr/>
      <dgm:t>
        <a:bodyPr/>
        <a:lstStyle/>
        <a:p>
          <a:endParaRPr lang="en-US" sz="1600"/>
        </a:p>
      </dgm:t>
    </dgm:pt>
    <dgm:pt modelId="{DED6B44E-D6E7-6842-89F8-18B2529E4C21}" type="sibTrans" cxnId="{22C5AF78-763E-674A-A033-2755DFFC2F8E}">
      <dgm:prSet custT="1"/>
      <dgm:spPr/>
      <dgm:t>
        <a:bodyPr/>
        <a:lstStyle/>
        <a:p>
          <a:r>
            <a:rPr lang="en-US" sz="800"/>
            <a:t>Database</a:t>
          </a:r>
        </a:p>
      </dgm:t>
    </dgm:pt>
    <dgm:pt modelId="{BA546162-EA59-BE49-9654-79F6627A78A6}">
      <dgm:prSet phldrT="[Text]" custT="1"/>
      <dgm:spPr/>
      <dgm:t>
        <a:bodyPr/>
        <a:lstStyle/>
        <a:p>
          <a:r>
            <a:rPr lang="en-US" sz="1100"/>
            <a:t>CALVIN</a:t>
          </a:r>
        </a:p>
      </dgm:t>
    </dgm:pt>
    <dgm:pt modelId="{0F8498B1-3996-BD40-AD1B-35FF7327C81C}" type="parTrans" cxnId="{DEDDD2E2-EEB1-914F-AEF9-A103EF91A4C4}">
      <dgm:prSet/>
      <dgm:spPr/>
      <dgm:t>
        <a:bodyPr/>
        <a:lstStyle/>
        <a:p>
          <a:endParaRPr lang="en-US" sz="1600"/>
        </a:p>
      </dgm:t>
    </dgm:pt>
    <dgm:pt modelId="{8C625470-AA9F-F543-91C7-504660E0B3BC}" type="sibTrans" cxnId="{DEDDD2E2-EEB1-914F-AEF9-A103EF91A4C4}">
      <dgm:prSet custT="1"/>
      <dgm:spPr/>
      <dgm:t>
        <a:bodyPr/>
        <a:lstStyle/>
        <a:p>
          <a:r>
            <a:rPr lang="en-US" sz="800"/>
            <a:t>HEC-PRM</a:t>
          </a:r>
        </a:p>
      </dgm:t>
    </dgm:pt>
    <dgm:pt modelId="{5F5CB7F4-0121-8E4A-87F8-3D79CC5096C1}">
      <dgm:prSet phldrT="[Text]" custT="1"/>
      <dgm:spPr/>
      <dgm:t>
        <a:bodyPr/>
        <a:lstStyle/>
        <a:p>
          <a:r>
            <a:rPr lang="en-US" sz="1100"/>
            <a:t>CALVIN</a:t>
          </a:r>
        </a:p>
      </dgm:t>
    </dgm:pt>
    <dgm:pt modelId="{E1CD0242-FCDA-0C46-8666-1B72C86EE842}" type="parTrans" cxnId="{6C07259A-EFF3-0A42-9A9D-C12650F3D7FD}">
      <dgm:prSet/>
      <dgm:spPr/>
      <dgm:t>
        <a:bodyPr/>
        <a:lstStyle/>
        <a:p>
          <a:endParaRPr lang="en-US" sz="1600"/>
        </a:p>
      </dgm:t>
    </dgm:pt>
    <dgm:pt modelId="{1980EF20-3A84-7943-BC22-957ACDA82CD2}" type="sibTrans" cxnId="{6C07259A-EFF3-0A42-9A9D-C12650F3D7FD}">
      <dgm:prSet custT="1"/>
      <dgm:spPr/>
      <dgm:t>
        <a:bodyPr/>
        <a:lstStyle/>
        <a:p>
          <a:r>
            <a:rPr lang="en-US" sz="700"/>
            <a:t>Python version</a:t>
          </a:r>
        </a:p>
      </dgm:t>
    </dgm:pt>
    <dgm:pt modelId="{3BA05F52-7F01-8E41-93BA-427D4DB548EB}">
      <dgm:prSet phldrT="[Text]" custT="1"/>
      <dgm:spPr/>
      <dgm:t>
        <a:bodyPr/>
        <a:lstStyle/>
        <a:p>
          <a:r>
            <a:rPr lang="en-US" sz="1100"/>
            <a:t>Water-Energy</a:t>
          </a:r>
        </a:p>
      </dgm:t>
    </dgm:pt>
    <dgm:pt modelId="{657CBC4D-3031-2145-848F-919F10926264}" type="parTrans" cxnId="{D37C7C62-7AB6-1747-8FA6-C81A888B9057}">
      <dgm:prSet/>
      <dgm:spPr/>
      <dgm:t>
        <a:bodyPr/>
        <a:lstStyle/>
        <a:p>
          <a:endParaRPr lang="en-US" sz="1600"/>
        </a:p>
      </dgm:t>
    </dgm:pt>
    <dgm:pt modelId="{626B0406-4A06-934A-B667-9068B0C59811}" type="sibTrans" cxnId="{D37C7C62-7AB6-1747-8FA6-C81A888B9057}">
      <dgm:prSet custT="1"/>
      <dgm:spPr/>
      <dgm:t>
        <a:bodyPr/>
        <a:lstStyle/>
        <a:p>
          <a:r>
            <a:rPr lang="en-US" sz="800"/>
            <a:t>network-flow</a:t>
          </a:r>
        </a:p>
      </dgm:t>
    </dgm:pt>
    <dgm:pt modelId="{8A9F3D9B-9588-6249-BD2D-65C5C7AF9014}">
      <dgm:prSet phldrT="[Text]" custT="1"/>
      <dgm:spPr/>
      <dgm:t>
        <a:bodyPr/>
        <a:lstStyle/>
        <a:p>
          <a:r>
            <a:rPr lang="en-US" sz="1100"/>
            <a:t>Other models</a:t>
          </a:r>
        </a:p>
      </dgm:t>
    </dgm:pt>
    <dgm:pt modelId="{79CBAD23-C235-B045-8E84-EB9BD02D88B0}" type="parTrans" cxnId="{22C9D47B-6BD4-E24A-9AA5-D0864B478520}">
      <dgm:prSet/>
      <dgm:spPr/>
      <dgm:t>
        <a:bodyPr/>
        <a:lstStyle/>
        <a:p>
          <a:endParaRPr lang="en-US" sz="1600"/>
        </a:p>
      </dgm:t>
    </dgm:pt>
    <dgm:pt modelId="{458943CF-33A4-C045-A916-7FC665B1ECB2}" type="sibTrans" cxnId="{22C9D47B-6BD4-E24A-9AA5-D0864B478520}">
      <dgm:prSet custT="1"/>
      <dgm:spPr/>
      <dgm:t>
        <a:bodyPr/>
        <a:lstStyle/>
        <a:p>
          <a:r>
            <a:rPr lang="en-US" sz="800"/>
            <a:t>...</a:t>
          </a:r>
        </a:p>
      </dgm:t>
    </dgm:pt>
    <dgm:pt modelId="{B628C087-96C8-014B-AB35-F2B367CFF590}" type="pres">
      <dgm:prSet presAssocID="{B31BA66E-A525-954B-8020-3458018B006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4A7BC0A-BBFD-1F41-A922-9668D95081F8}" type="pres">
      <dgm:prSet presAssocID="{1CFE2F9A-9EA9-9246-AF7E-5502A95F27A4}" presName="hierRoot1" presStyleCnt="0">
        <dgm:presLayoutVars>
          <dgm:hierBranch val="init"/>
        </dgm:presLayoutVars>
      </dgm:prSet>
      <dgm:spPr/>
    </dgm:pt>
    <dgm:pt modelId="{EE10BD31-609D-8B44-B8BD-9EFC44EB852F}" type="pres">
      <dgm:prSet presAssocID="{1CFE2F9A-9EA9-9246-AF7E-5502A95F27A4}" presName="rootComposite1" presStyleCnt="0"/>
      <dgm:spPr/>
    </dgm:pt>
    <dgm:pt modelId="{94583F04-B858-BF48-BC83-0982DD608BC0}" type="pres">
      <dgm:prSet presAssocID="{1CFE2F9A-9EA9-9246-AF7E-5502A95F27A4}" presName="rootText1" presStyleLbl="node0" presStyleIdx="0" presStyleCnt="1">
        <dgm:presLayoutVars>
          <dgm:chMax/>
          <dgm:chPref val="3"/>
        </dgm:presLayoutVars>
      </dgm:prSet>
      <dgm:spPr/>
    </dgm:pt>
    <dgm:pt modelId="{535162D0-3B68-2D4D-B2ED-10D6B572F1F9}" type="pres">
      <dgm:prSet presAssocID="{1CFE2F9A-9EA9-9246-AF7E-5502A95F27A4}" presName="titleText1" presStyleLbl="fgAcc0" presStyleIdx="0" presStyleCnt="1">
        <dgm:presLayoutVars>
          <dgm:chMax val="0"/>
          <dgm:chPref val="0"/>
        </dgm:presLayoutVars>
      </dgm:prSet>
      <dgm:spPr/>
    </dgm:pt>
    <dgm:pt modelId="{A3C578DE-326C-C347-A986-CC0CF4E22408}" type="pres">
      <dgm:prSet presAssocID="{1CFE2F9A-9EA9-9246-AF7E-5502A95F27A4}" presName="rootConnector1" presStyleLbl="node1" presStyleIdx="0" presStyleCnt="4"/>
      <dgm:spPr/>
    </dgm:pt>
    <dgm:pt modelId="{C74A17F0-1936-6143-963F-80FC3FBA2AB4}" type="pres">
      <dgm:prSet presAssocID="{1CFE2F9A-9EA9-9246-AF7E-5502A95F27A4}" presName="hierChild2" presStyleCnt="0"/>
      <dgm:spPr/>
    </dgm:pt>
    <dgm:pt modelId="{308291DF-6D63-1F4C-BCAA-043F1B15C05A}" type="pres">
      <dgm:prSet presAssocID="{0F8498B1-3996-BD40-AD1B-35FF7327C81C}" presName="Name37" presStyleLbl="parChTrans1D2" presStyleIdx="0" presStyleCnt="4"/>
      <dgm:spPr/>
    </dgm:pt>
    <dgm:pt modelId="{50667548-9260-9E41-9841-2F0274582C90}" type="pres">
      <dgm:prSet presAssocID="{BA546162-EA59-BE49-9654-79F6627A78A6}" presName="hierRoot2" presStyleCnt="0">
        <dgm:presLayoutVars>
          <dgm:hierBranch val="init"/>
        </dgm:presLayoutVars>
      </dgm:prSet>
      <dgm:spPr/>
    </dgm:pt>
    <dgm:pt modelId="{61EEC606-0D46-9D42-98D4-E9961D818ABD}" type="pres">
      <dgm:prSet presAssocID="{BA546162-EA59-BE49-9654-79F6627A78A6}" presName="rootComposite" presStyleCnt="0"/>
      <dgm:spPr/>
    </dgm:pt>
    <dgm:pt modelId="{2114B73C-BCCC-3A4C-857D-9FEDBBB39DEA}" type="pres">
      <dgm:prSet presAssocID="{BA546162-EA59-BE49-9654-79F6627A78A6}" presName="rootText" presStyleLbl="node1" presStyleIdx="0" presStyleCnt="4">
        <dgm:presLayoutVars>
          <dgm:chMax/>
          <dgm:chPref val="3"/>
        </dgm:presLayoutVars>
      </dgm:prSet>
      <dgm:spPr/>
    </dgm:pt>
    <dgm:pt modelId="{E62F048D-EA81-154B-A6EE-AB67CC8D4543}" type="pres">
      <dgm:prSet presAssocID="{BA546162-EA59-BE49-9654-79F6627A78A6}" presName="titleText2" presStyleLbl="fgAcc1" presStyleIdx="0" presStyleCnt="4">
        <dgm:presLayoutVars>
          <dgm:chMax val="0"/>
          <dgm:chPref val="0"/>
        </dgm:presLayoutVars>
      </dgm:prSet>
      <dgm:spPr/>
    </dgm:pt>
    <dgm:pt modelId="{25CA951C-317F-F541-9C50-FDCC7A2FA563}" type="pres">
      <dgm:prSet presAssocID="{BA546162-EA59-BE49-9654-79F6627A78A6}" presName="rootConnector" presStyleLbl="node2" presStyleIdx="0" presStyleCnt="0"/>
      <dgm:spPr/>
    </dgm:pt>
    <dgm:pt modelId="{7B37928B-E9D8-A24B-A2AA-4AB44C3D1CC6}" type="pres">
      <dgm:prSet presAssocID="{BA546162-EA59-BE49-9654-79F6627A78A6}" presName="hierChild4" presStyleCnt="0"/>
      <dgm:spPr/>
    </dgm:pt>
    <dgm:pt modelId="{E83F6B0B-AD6D-204F-9BE5-C95A61C3433F}" type="pres">
      <dgm:prSet presAssocID="{BA546162-EA59-BE49-9654-79F6627A78A6}" presName="hierChild5" presStyleCnt="0"/>
      <dgm:spPr/>
    </dgm:pt>
    <dgm:pt modelId="{E7A068B7-5C64-2044-A544-2D015D67A237}" type="pres">
      <dgm:prSet presAssocID="{E1CD0242-FCDA-0C46-8666-1B72C86EE842}" presName="Name37" presStyleLbl="parChTrans1D2" presStyleIdx="1" presStyleCnt="4"/>
      <dgm:spPr/>
    </dgm:pt>
    <dgm:pt modelId="{4B074A82-4DED-DF4A-9A53-9DA616755469}" type="pres">
      <dgm:prSet presAssocID="{5F5CB7F4-0121-8E4A-87F8-3D79CC5096C1}" presName="hierRoot2" presStyleCnt="0">
        <dgm:presLayoutVars>
          <dgm:hierBranch val="init"/>
        </dgm:presLayoutVars>
      </dgm:prSet>
      <dgm:spPr/>
    </dgm:pt>
    <dgm:pt modelId="{91ED352E-8E60-274F-9332-8BC0ECBF248B}" type="pres">
      <dgm:prSet presAssocID="{5F5CB7F4-0121-8E4A-87F8-3D79CC5096C1}" presName="rootComposite" presStyleCnt="0"/>
      <dgm:spPr/>
    </dgm:pt>
    <dgm:pt modelId="{E8BB7D8D-6F83-2A46-9D9E-65C568B42514}" type="pres">
      <dgm:prSet presAssocID="{5F5CB7F4-0121-8E4A-87F8-3D79CC5096C1}" presName="rootText" presStyleLbl="node1" presStyleIdx="1" presStyleCnt="4">
        <dgm:presLayoutVars>
          <dgm:chMax/>
          <dgm:chPref val="3"/>
        </dgm:presLayoutVars>
      </dgm:prSet>
      <dgm:spPr/>
    </dgm:pt>
    <dgm:pt modelId="{85351828-97BB-7C47-9399-61889C30C78E}" type="pres">
      <dgm:prSet presAssocID="{5F5CB7F4-0121-8E4A-87F8-3D79CC5096C1}" presName="titleText2" presStyleLbl="fgAcc1" presStyleIdx="1" presStyleCnt="4">
        <dgm:presLayoutVars>
          <dgm:chMax val="0"/>
          <dgm:chPref val="0"/>
        </dgm:presLayoutVars>
      </dgm:prSet>
      <dgm:spPr/>
    </dgm:pt>
    <dgm:pt modelId="{00CBC300-6DA4-2949-9F9E-3819342706AA}" type="pres">
      <dgm:prSet presAssocID="{5F5CB7F4-0121-8E4A-87F8-3D79CC5096C1}" presName="rootConnector" presStyleLbl="node2" presStyleIdx="0" presStyleCnt="0"/>
      <dgm:spPr/>
    </dgm:pt>
    <dgm:pt modelId="{48EFDC89-A0CE-714A-9CC3-8B4B4873B1C4}" type="pres">
      <dgm:prSet presAssocID="{5F5CB7F4-0121-8E4A-87F8-3D79CC5096C1}" presName="hierChild4" presStyleCnt="0"/>
      <dgm:spPr/>
    </dgm:pt>
    <dgm:pt modelId="{A17DD6CF-F752-4541-B1A3-D774CE080D87}" type="pres">
      <dgm:prSet presAssocID="{5F5CB7F4-0121-8E4A-87F8-3D79CC5096C1}" presName="hierChild5" presStyleCnt="0"/>
      <dgm:spPr/>
    </dgm:pt>
    <dgm:pt modelId="{CC13D477-BE0A-434A-8650-0BFA43418ECD}" type="pres">
      <dgm:prSet presAssocID="{657CBC4D-3031-2145-848F-919F10926264}" presName="Name37" presStyleLbl="parChTrans1D2" presStyleIdx="2" presStyleCnt="4"/>
      <dgm:spPr/>
    </dgm:pt>
    <dgm:pt modelId="{B4531ACE-2794-4F49-A2C2-54BF86D154AE}" type="pres">
      <dgm:prSet presAssocID="{3BA05F52-7F01-8E41-93BA-427D4DB548EB}" presName="hierRoot2" presStyleCnt="0">
        <dgm:presLayoutVars>
          <dgm:hierBranch val="init"/>
        </dgm:presLayoutVars>
      </dgm:prSet>
      <dgm:spPr/>
    </dgm:pt>
    <dgm:pt modelId="{6AB9E93A-465A-9C4C-8E69-B66285490BD9}" type="pres">
      <dgm:prSet presAssocID="{3BA05F52-7F01-8E41-93BA-427D4DB548EB}" presName="rootComposite" presStyleCnt="0"/>
      <dgm:spPr/>
    </dgm:pt>
    <dgm:pt modelId="{F66E1AEE-DEED-2C4C-B7EF-5FA145B9460B}" type="pres">
      <dgm:prSet presAssocID="{3BA05F52-7F01-8E41-93BA-427D4DB548EB}" presName="rootText" presStyleLbl="node1" presStyleIdx="2" presStyleCnt="4">
        <dgm:presLayoutVars>
          <dgm:chMax/>
          <dgm:chPref val="3"/>
        </dgm:presLayoutVars>
      </dgm:prSet>
      <dgm:spPr/>
    </dgm:pt>
    <dgm:pt modelId="{21792016-DB23-4E4D-A0E1-575B70139000}" type="pres">
      <dgm:prSet presAssocID="{3BA05F52-7F01-8E41-93BA-427D4DB548EB}" presName="titleText2" presStyleLbl="fgAcc1" presStyleIdx="2" presStyleCnt="4">
        <dgm:presLayoutVars>
          <dgm:chMax val="0"/>
          <dgm:chPref val="0"/>
        </dgm:presLayoutVars>
      </dgm:prSet>
      <dgm:spPr/>
    </dgm:pt>
    <dgm:pt modelId="{B830086D-A0C8-F444-B1D6-E5DD847F5C74}" type="pres">
      <dgm:prSet presAssocID="{3BA05F52-7F01-8E41-93BA-427D4DB548EB}" presName="rootConnector" presStyleLbl="node2" presStyleIdx="0" presStyleCnt="0"/>
      <dgm:spPr/>
    </dgm:pt>
    <dgm:pt modelId="{8F2E487B-B377-0A43-9B9F-CBFB4DF70872}" type="pres">
      <dgm:prSet presAssocID="{3BA05F52-7F01-8E41-93BA-427D4DB548EB}" presName="hierChild4" presStyleCnt="0"/>
      <dgm:spPr/>
    </dgm:pt>
    <dgm:pt modelId="{DB3F4C8A-DD5A-0445-9269-C59A08B52F5C}" type="pres">
      <dgm:prSet presAssocID="{3BA05F52-7F01-8E41-93BA-427D4DB548EB}" presName="hierChild5" presStyleCnt="0"/>
      <dgm:spPr/>
    </dgm:pt>
    <dgm:pt modelId="{DB1FA27E-6182-4547-B48A-9B9616AFAE94}" type="pres">
      <dgm:prSet presAssocID="{79CBAD23-C235-B045-8E84-EB9BD02D88B0}" presName="Name37" presStyleLbl="parChTrans1D2" presStyleIdx="3" presStyleCnt="4"/>
      <dgm:spPr/>
    </dgm:pt>
    <dgm:pt modelId="{10929836-A1FF-5A46-A549-42265361A33F}" type="pres">
      <dgm:prSet presAssocID="{8A9F3D9B-9588-6249-BD2D-65C5C7AF9014}" presName="hierRoot2" presStyleCnt="0">
        <dgm:presLayoutVars>
          <dgm:hierBranch val="init"/>
        </dgm:presLayoutVars>
      </dgm:prSet>
      <dgm:spPr/>
    </dgm:pt>
    <dgm:pt modelId="{CCF5C874-BFDE-5D4C-ABB4-13C66C856CDE}" type="pres">
      <dgm:prSet presAssocID="{8A9F3D9B-9588-6249-BD2D-65C5C7AF9014}" presName="rootComposite" presStyleCnt="0"/>
      <dgm:spPr/>
    </dgm:pt>
    <dgm:pt modelId="{3EA93F8F-08E2-9E42-BD90-E13526CA9BA2}" type="pres">
      <dgm:prSet presAssocID="{8A9F3D9B-9588-6249-BD2D-65C5C7AF9014}" presName="rootText" presStyleLbl="node1" presStyleIdx="3" presStyleCnt="4">
        <dgm:presLayoutVars>
          <dgm:chMax/>
          <dgm:chPref val="3"/>
        </dgm:presLayoutVars>
      </dgm:prSet>
      <dgm:spPr/>
    </dgm:pt>
    <dgm:pt modelId="{1A951322-0AE2-B144-B3C9-DD379073CA2E}" type="pres">
      <dgm:prSet presAssocID="{8A9F3D9B-9588-6249-BD2D-65C5C7AF9014}" presName="titleText2" presStyleLbl="fgAcc1" presStyleIdx="3" presStyleCnt="4">
        <dgm:presLayoutVars>
          <dgm:chMax val="0"/>
          <dgm:chPref val="0"/>
        </dgm:presLayoutVars>
      </dgm:prSet>
      <dgm:spPr/>
    </dgm:pt>
    <dgm:pt modelId="{050A7DAF-5522-2C4B-815D-D440E3C0D1FF}" type="pres">
      <dgm:prSet presAssocID="{8A9F3D9B-9588-6249-BD2D-65C5C7AF9014}" presName="rootConnector" presStyleLbl="node2" presStyleIdx="0" presStyleCnt="0"/>
      <dgm:spPr/>
    </dgm:pt>
    <dgm:pt modelId="{182A64AB-0F47-694E-9865-C12494A10095}" type="pres">
      <dgm:prSet presAssocID="{8A9F3D9B-9588-6249-BD2D-65C5C7AF9014}" presName="hierChild4" presStyleCnt="0"/>
      <dgm:spPr/>
    </dgm:pt>
    <dgm:pt modelId="{5658B5F5-810C-8147-A869-2F40E70661CF}" type="pres">
      <dgm:prSet presAssocID="{8A9F3D9B-9588-6249-BD2D-65C5C7AF9014}" presName="hierChild5" presStyleCnt="0"/>
      <dgm:spPr/>
    </dgm:pt>
    <dgm:pt modelId="{536EE55A-6820-0E45-A528-B3B9C8B1EA22}" type="pres">
      <dgm:prSet presAssocID="{1CFE2F9A-9EA9-9246-AF7E-5502A95F27A4}" presName="hierChild3" presStyleCnt="0"/>
      <dgm:spPr/>
    </dgm:pt>
  </dgm:ptLst>
  <dgm:cxnLst>
    <dgm:cxn modelId="{878F1617-B9A5-CA44-BFBE-E80F94B0A31E}" type="presOf" srcId="{5F5CB7F4-0121-8E4A-87F8-3D79CC5096C1}" destId="{E8BB7D8D-6F83-2A46-9D9E-65C568B42514}" srcOrd="0" destOrd="0" presId="urn:microsoft.com/office/officeart/2008/layout/NameandTitleOrganizationalChart"/>
    <dgm:cxn modelId="{A7C4761F-FE60-2F4B-99B3-7C0A38F91189}" type="presOf" srcId="{458943CF-33A4-C045-A916-7FC665B1ECB2}" destId="{1A951322-0AE2-B144-B3C9-DD379073CA2E}" srcOrd="0" destOrd="0" presId="urn:microsoft.com/office/officeart/2008/layout/NameandTitleOrganizationalChart"/>
    <dgm:cxn modelId="{2CE10121-8B27-F346-A839-D2F6948CC0B0}" type="presOf" srcId="{B31BA66E-A525-954B-8020-3458018B006E}" destId="{B628C087-96C8-014B-AB35-F2B367CFF590}" srcOrd="0" destOrd="0" presId="urn:microsoft.com/office/officeart/2008/layout/NameandTitleOrganizationalChart"/>
    <dgm:cxn modelId="{7C17A358-9BAF-774A-A720-21FFC1E561D2}" type="presOf" srcId="{3BA05F52-7F01-8E41-93BA-427D4DB548EB}" destId="{B830086D-A0C8-F444-B1D6-E5DD847F5C74}" srcOrd="1" destOrd="0" presId="urn:microsoft.com/office/officeart/2008/layout/NameandTitleOrganizationalChart"/>
    <dgm:cxn modelId="{A9536F5D-8BF2-C24D-924C-CD43BADF9BF5}" type="presOf" srcId="{1CFE2F9A-9EA9-9246-AF7E-5502A95F27A4}" destId="{A3C578DE-326C-C347-A986-CC0CF4E22408}" srcOrd="1" destOrd="0" presId="urn:microsoft.com/office/officeart/2008/layout/NameandTitleOrganizationalChart"/>
    <dgm:cxn modelId="{D37C7C62-7AB6-1747-8FA6-C81A888B9057}" srcId="{1CFE2F9A-9EA9-9246-AF7E-5502A95F27A4}" destId="{3BA05F52-7F01-8E41-93BA-427D4DB548EB}" srcOrd="2" destOrd="0" parTransId="{657CBC4D-3031-2145-848F-919F10926264}" sibTransId="{626B0406-4A06-934A-B667-9068B0C59811}"/>
    <dgm:cxn modelId="{22C5AF78-763E-674A-A033-2755DFFC2F8E}" srcId="{B31BA66E-A525-954B-8020-3458018B006E}" destId="{1CFE2F9A-9EA9-9246-AF7E-5502A95F27A4}" srcOrd="0" destOrd="0" parTransId="{851B51CA-8858-8348-B405-A7FFE7B7E2AE}" sibTransId="{DED6B44E-D6E7-6842-89F8-18B2529E4C21}"/>
    <dgm:cxn modelId="{22C9D47B-6BD4-E24A-9AA5-D0864B478520}" srcId="{1CFE2F9A-9EA9-9246-AF7E-5502A95F27A4}" destId="{8A9F3D9B-9588-6249-BD2D-65C5C7AF9014}" srcOrd="3" destOrd="0" parTransId="{79CBAD23-C235-B045-8E84-EB9BD02D88B0}" sibTransId="{458943CF-33A4-C045-A916-7FC665B1ECB2}"/>
    <dgm:cxn modelId="{1217FD86-EB8C-3242-A6AE-8350F58448C7}" type="presOf" srcId="{1CFE2F9A-9EA9-9246-AF7E-5502A95F27A4}" destId="{94583F04-B858-BF48-BC83-0982DD608BC0}" srcOrd="0" destOrd="0" presId="urn:microsoft.com/office/officeart/2008/layout/NameandTitleOrganizationalChart"/>
    <dgm:cxn modelId="{E9F3CD8D-3430-394C-877A-4272E5C4B24D}" type="presOf" srcId="{5F5CB7F4-0121-8E4A-87F8-3D79CC5096C1}" destId="{00CBC300-6DA4-2949-9F9E-3819342706AA}" srcOrd="1" destOrd="0" presId="urn:microsoft.com/office/officeart/2008/layout/NameandTitleOrganizationalChart"/>
    <dgm:cxn modelId="{22A4C292-704F-7142-B350-B64D06695A5A}" type="presOf" srcId="{8C625470-AA9F-F543-91C7-504660E0B3BC}" destId="{E62F048D-EA81-154B-A6EE-AB67CC8D4543}" srcOrd="0" destOrd="0" presId="urn:microsoft.com/office/officeart/2008/layout/NameandTitleOrganizationalChart"/>
    <dgm:cxn modelId="{6C07259A-EFF3-0A42-9A9D-C12650F3D7FD}" srcId="{1CFE2F9A-9EA9-9246-AF7E-5502A95F27A4}" destId="{5F5CB7F4-0121-8E4A-87F8-3D79CC5096C1}" srcOrd="1" destOrd="0" parTransId="{E1CD0242-FCDA-0C46-8666-1B72C86EE842}" sibTransId="{1980EF20-3A84-7943-BC22-957ACDA82CD2}"/>
    <dgm:cxn modelId="{F5B6EB9A-98BF-264A-8EEC-61F3AE4635D4}" type="presOf" srcId="{DED6B44E-D6E7-6842-89F8-18B2529E4C21}" destId="{535162D0-3B68-2D4D-B2ED-10D6B572F1F9}" srcOrd="0" destOrd="0" presId="urn:microsoft.com/office/officeart/2008/layout/NameandTitleOrganizationalChart"/>
    <dgm:cxn modelId="{0FC41FAA-7988-F44F-A628-9B3C9EB94468}" type="presOf" srcId="{8A9F3D9B-9588-6249-BD2D-65C5C7AF9014}" destId="{050A7DAF-5522-2C4B-815D-D440E3C0D1FF}" srcOrd="1" destOrd="0" presId="urn:microsoft.com/office/officeart/2008/layout/NameandTitleOrganizationalChart"/>
    <dgm:cxn modelId="{9AF3C6BC-9A92-CC4C-8E6F-99E2BCB83F54}" type="presOf" srcId="{626B0406-4A06-934A-B667-9068B0C59811}" destId="{21792016-DB23-4E4D-A0E1-575B70139000}" srcOrd="0" destOrd="0" presId="urn:microsoft.com/office/officeart/2008/layout/NameandTitleOrganizationalChart"/>
    <dgm:cxn modelId="{70D082C2-0BE7-CC47-BD98-087BFC7D1681}" type="presOf" srcId="{0F8498B1-3996-BD40-AD1B-35FF7327C81C}" destId="{308291DF-6D63-1F4C-BCAA-043F1B15C05A}" srcOrd="0" destOrd="0" presId="urn:microsoft.com/office/officeart/2008/layout/NameandTitleOrganizationalChart"/>
    <dgm:cxn modelId="{F02E98C4-C446-D140-8CFC-0A27208CE50D}" type="presOf" srcId="{3BA05F52-7F01-8E41-93BA-427D4DB548EB}" destId="{F66E1AEE-DEED-2C4C-B7EF-5FA145B9460B}" srcOrd="0" destOrd="0" presId="urn:microsoft.com/office/officeart/2008/layout/NameandTitleOrganizationalChart"/>
    <dgm:cxn modelId="{3FBC74CD-3962-1643-9FE7-B9F4C5EEA012}" type="presOf" srcId="{8A9F3D9B-9588-6249-BD2D-65C5C7AF9014}" destId="{3EA93F8F-08E2-9E42-BD90-E13526CA9BA2}" srcOrd="0" destOrd="0" presId="urn:microsoft.com/office/officeart/2008/layout/NameandTitleOrganizationalChart"/>
    <dgm:cxn modelId="{DEDDD2E2-EEB1-914F-AEF9-A103EF91A4C4}" srcId="{1CFE2F9A-9EA9-9246-AF7E-5502A95F27A4}" destId="{BA546162-EA59-BE49-9654-79F6627A78A6}" srcOrd="0" destOrd="0" parTransId="{0F8498B1-3996-BD40-AD1B-35FF7327C81C}" sibTransId="{8C625470-AA9F-F543-91C7-504660E0B3BC}"/>
    <dgm:cxn modelId="{A38BE3E3-0619-1B4D-B0E1-191B4ADEDBE5}" type="presOf" srcId="{79CBAD23-C235-B045-8E84-EB9BD02D88B0}" destId="{DB1FA27E-6182-4547-B48A-9B9616AFAE94}" srcOrd="0" destOrd="0" presId="urn:microsoft.com/office/officeart/2008/layout/NameandTitleOrganizationalChart"/>
    <dgm:cxn modelId="{08D5CFE4-D7A0-9740-90DF-5D509EF0D87D}" type="presOf" srcId="{E1CD0242-FCDA-0C46-8666-1B72C86EE842}" destId="{E7A068B7-5C64-2044-A544-2D015D67A237}" srcOrd="0" destOrd="0" presId="urn:microsoft.com/office/officeart/2008/layout/NameandTitleOrganizationalChart"/>
    <dgm:cxn modelId="{69EB5EE7-887B-9A43-8130-98C259F8395D}" type="presOf" srcId="{BA546162-EA59-BE49-9654-79F6627A78A6}" destId="{25CA951C-317F-F541-9C50-FDCC7A2FA563}" srcOrd="1" destOrd="0" presId="urn:microsoft.com/office/officeart/2008/layout/NameandTitleOrganizationalChart"/>
    <dgm:cxn modelId="{6B24D3E7-42D1-6C4C-A279-05760EDAA940}" type="presOf" srcId="{657CBC4D-3031-2145-848F-919F10926264}" destId="{CC13D477-BE0A-434A-8650-0BFA43418ECD}" srcOrd="0" destOrd="0" presId="urn:microsoft.com/office/officeart/2008/layout/NameandTitleOrganizationalChart"/>
    <dgm:cxn modelId="{7A2124E8-7A03-A24F-B960-ED766528BF3A}" type="presOf" srcId="{1980EF20-3A84-7943-BC22-957ACDA82CD2}" destId="{85351828-97BB-7C47-9399-61889C30C78E}" srcOrd="0" destOrd="0" presId="urn:microsoft.com/office/officeart/2008/layout/NameandTitleOrganizationalChart"/>
    <dgm:cxn modelId="{08A338F6-1933-7B4E-87F8-8F53D8D01613}" type="presOf" srcId="{BA546162-EA59-BE49-9654-79F6627A78A6}" destId="{2114B73C-BCCC-3A4C-857D-9FEDBBB39DEA}" srcOrd="0" destOrd="0" presId="urn:microsoft.com/office/officeart/2008/layout/NameandTitleOrganizationalChart"/>
    <dgm:cxn modelId="{8B939C6E-2DD8-C145-AE83-1D6B05CAF761}" type="presParOf" srcId="{B628C087-96C8-014B-AB35-F2B367CFF590}" destId="{B4A7BC0A-BBFD-1F41-A922-9668D95081F8}" srcOrd="0" destOrd="0" presId="urn:microsoft.com/office/officeart/2008/layout/NameandTitleOrganizationalChart"/>
    <dgm:cxn modelId="{B881DEBA-584A-7746-AE0C-A954B655385D}" type="presParOf" srcId="{B4A7BC0A-BBFD-1F41-A922-9668D95081F8}" destId="{EE10BD31-609D-8B44-B8BD-9EFC44EB852F}" srcOrd="0" destOrd="0" presId="urn:microsoft.com/office/officeart/2008/layout/NameandTitleOrganizationalChart"/>
    <dgm:cxn modelId="{6AF025DE-C346-684F-93CC-3DF68FCDDF43}" type="presParOf" srcId="{EE10BD31-609D-8B44-B8BD-9EFC44EB852F}" destId="{94583F04-B858-BF48-BC83-0982DD608BC0}" srcOrd="0" destOrd="0" presId="urn:microsoft.com/office/officeart/2008/layout/NameandTitleOrganizationalChart"/>
    <dgm:cxn modelId="{B5259174-5379-AF4E-9008-A36EF67600E3}" type="presParOf" srcId="{EE10BD31-609D-8B44-B8BD-9EFC44EB852F}" destId="{535162D0-3B68-2D4D-B2ED-10D6B572F1F9}" srcOrd="1" destOrd="0" presId="urn:microsoft.com/office/officeart/2008/layout/NameandTitleOrganizationalChart"/>
    <dgm:cxn modelId="{F384032E-4A5D-AC41-9BE5-F2C3369E13A9}" type="presParOf" srcId="{EE10BD31-609D-8B44-B8BD-9EFC44EB852F}" destId="{A3C578DE-326C-C347-A986-CC0CF4E22408}" srcOrd="2" destOrd="0" presId="urn:microsoft.com/office/officeart/2008/layout/NameandTitleOrganizationalChart"/>
    <dgm:cxn modelId="{A9E00C5D-178F-8C4B-B3F4-273BD48AF10C}" type="presParOf" srcId="{B4A7BC0A-BBFD-1F41-A922-9668D95081F8}" destId="{C74A17F0-1936-6143-963F-80FC3FBA2AB4}" srcOrd="1" destOrd="0" presId="urn:microsoft.com/office/officeart/2008/layout/NameandTitleOrganizationalChart"/>
    <dgm:cxn modelId="{035D766F-9C1C-344F-8DC2-1BED9AE491CE}" type="presParOf" srcId="{C74A17F0-1936-6143-963F-80FC3FBA2AB4}" destId="{308291DF-6D63-1F4C-BCAA-043F1B15C05A}" srcOrd="0" destOrd="0" presId="urn:microsoft.com/office/officeart/2008/layout/NameandTitleOrganizationalChart"/>
    <dgm:cxn modelId="{A5D82326-2824-AB40-948D-7F34DB21AADE}" type="presParOf" srcId="{C74A17F0-1936-6143-963F-80FC3FBA2AB4}" destId="{50667548-9260-9E41-9841-2F0274582C90}" srcOrd="1" destOrd="0" presId="urn:microsoft.com/office/officeart/2008/layout/NameandTitleOrganizationalChart"/>
    <dgm:cxn modelId="{9DCA5695-8D5D-4149-8D12-E5233DC6AFFA}" type="presParOf" srcId="{50667548-9260-9E41-9841-2F0274582C90}" destId="{61EEC606-0D46-9D42-98D4-E9961D818ABD}" srcOrd="0" destOrd="0" presId="urn:microsoft.com/office/officeart/2008/layout/NameandTitleOrganizationalChart"/>
    <dgm:cxn modelId="{6B520E31-EBBA-914B-81A7-3DD33703E1A2}" type="presParOf" srcId="{61EEC606-0D46-9D42-98D4-E9961D818ABD}" destId="{2114B73C-BCCC-3A4C-857D-9FEDBBB39DEA}" srcOrd="0" destOrd="0" presId="urn:microsoft.com/office/officeart/2008/layout/NameandTitleOrganizationalChart"/>
    <dgm:cxn modelId="{284DB62D-A963-2941-9CB2-2F486F223DD4}" type="presParOf" srcId="{61EEC606-0D46-9D42-98D4-E9961D818ABD}" destId="{E62F048D-EA81-154B-A6EE-AB67CC8D4543}" srcOrd="1" destOrd="0" presId="urn:microsoft.com/office/officeart/2008/layout/NameandTitleOrganizationalChart"/>
    <dgm:cxn modelId="{2CA8D022-ACE7-EB4F-91B9-E194FD08516A}" type="presParOf" srcId="{61EEC606-0D46-9D42-98D4-E9961D818ABD}" destId="{25CA951C-317F-F541-9C50-FDCC7A2FA563}" srcOrd="2" destOrd="0" presId="urn:microsoft.com/office/officeart/2008/layout/NameandTitleOrganizationalChart"/>
    <dgm:cxn modelId="{4A1F23F2-6194-604A-B5DF-862F90E7839A}" type="presParOf" srcId="{50667548-9260-9E41-9841-2F0274582C90}" destId="{7B37928B-E9D8-A24B-A2AA-4AB44C3D1CC6}" srcOrd="1" destOrd="0" presId="urn:microsoft.com/office/officeart/2008/layout/NameandTitleOrganizationalChart"/>
    <dgm:cxn modelId="{659852F1-364B-EC48-B0DD-7CA9D5D8B164}" type="presParOf" srcId="{50667548-9260-9E41-9841-2F0274582C90}" destId="{E83F6B0B-AD6D-204F-9BE5-C95A61C3433F}" srcOrd="2" destOrd="0" presId="urn:microsoft.com/office/officeart/2008/layout/NameandTitleOrganizationalChart"/>
    <dgm:cxn modelId="{ED8D9408-CBC1-424E-AA79-58AB95083228}" type="presParOf" srcId="{C74A17F0-1936-6143-963F-80FC3FBA2AB4}" destId="{E7A068B7-5C64-2044-A544-2D015D67A237}" srcOrd="2" destOrd="0" presId="urn:microsoft.com/office/officeart/2008/layout/NameandTitleOrganizationalChart"/>
    <dgm:cxn modelId="{4573DA36-6DD8-9544-8C0A-F1F194156662}" type="presParOf" srcId="{C74A17F0-1936-6143-963F-80FC3FBA2AB4}" destId="{4B074A82-4DED-DF4A-9A53-9DA616755469}" srcOrd="3" destOrd="0" presId="urn:microsoft.com/office/officeart/2008/layout/NameandTitleOrganizationalChart"/>
    <dgm:cxn modelId="{9BA813AD-FFF6-BB48-9E50-052FFF93684C}" type="presParOf" srcId="{4B074A82-4DED-DF4A-9A53-9DA616755469}" destId="{91ED352E-8E60-274F-9332-8BC0ECBF248B}" srcOrd="0" destOrd="0" presId="urn:microsoft.com/office/officeart/2008/layout/NameandTitleOrganizationalChart"/>
    <dgm:cxn modelId="{CA2BE602-1FA2-3E4F-88D9-68CAF9E2676F}" type="presParOf" srcId="{91ED352E-8E60-274F-9332-8BC0ECBF248B}" destId="{E8BB7D8D-6F83-2A46-9D9E-65C568B42514}" srcOrd="0" destOrd="0" presId="urn:microsoft.com/office/officeart/2008/layout/NameandTitleOrganizationalChart"/>
    <dgm:cxn modelId="{815888D2-8F80-E44E-AAA2-3EE17C16CCF8}" type="presParOf" srcId="{91ED352E-8E60-274F-9332-8BC0ECBF248B}" destId="{85351828-97BB-7C47-9399-61889C30C78E}" srcOrd="1" destOrd="0" presId="urn:microsoft.com/office/officeart/2008/layout/NameandTitleOrganizationalChart"/>
    <dgm:cxn modelId="{9A05D79A-D819-E444-8D46-EB7C13DA3814}" type="presParOf" srcId="{91ED352E-8E60-274F-9332-8BC0ECBF248B}" destId="{00CBC300-6DA4-2949-9F9E-3819342706AA}" srcOrd="2" destOrd="0" presId="urn:microsoft.com/office/officeart/2008/layout/NameandTitleOrganizationalChart"/>
    <dgm:cxn modelId="{4A8B3714-1D29-744A-B2B2-8016FEFF9280}" type="presParOf" srcId="{4B074A82-4DED-DF4A-9A53-9DA616755469}" destId="{48EFDC89-A0CE-714A-9CC3-8B4B4873B1C4}" srcOrd="1" destOrd="0" presId="urn:microsoft.com/office/officeart/2008/layout/NameandTitleOrganizationalChart"/>
    <dgm:cxn modelId="{D7DAE384-2FC7-054E-A765-A1F332634D41}" type="presParOf" srcId="{4B074A82-4DED-DF4A-9A53-9DA616755469}" destId="{A17DD6CF-F752-4541-B1A3-D774CE080D87}" srcOrd="2" destOrd="0" presId="urn:microsoft.com/office/officeart/2008/layout/NameandTitleOrganizationalChart"/>
    <dgm:cxn modelId="{0607609D-F8B6-744B-82B1-26985AB34ED8}" type="presParOf" srcId="{C74A17F0-1936-6143-963F-80FC3FBA2AB4}" destId="{CC13D477-BE0A-434A-8650-0BFA43418ECD}" srcOrd="4" destOrd="0" presId="urn:microsoft.com/office/officeart/2008/layout/NameandTitleOrganizationalChart"/>
    <dgm:cxn modelId="{6F6C7CC9-9ACE-1A4C-8F0B-013E70BF5B0F}" type="presParOf" srcId="{C74A17F0-1936-6143-963F-80FC3FBA2AB4}" destId="{B4531ACE-2794-4F49-A2C2-54BF86D154AE}" srcOrd="5" destOrd="0" presId="urn:microsoft.com/office/officeart/2008/layout/NameandTitleOrganizationalChart"/>
    <dgm:cxn modelId="{22F4EFD4-4EC3-BC4C-9378-ED9BF4F9EED6}" type="presParOf" srcId="{B4531ACE-2794-4F49-A2C2-54BF86D154AE}" destId="{6AB9E93A-465A-9C4C-8E69-B66285490BD9}" srcOrd="0" destOrd="0" presId="urn:microsoft.com/office/officeart/2008/layout/NameandTitleOrganizationalChart"/>
    <dgm:cxn modelId="{0912C0EE-3464-6C49-9304-68E855098DF3}" type="presParOf" srcId="{6AB9E93A-465A-9C4C-8E69-B66285490BD9}" destId="{F66E1AEE-DEED-2C4C-B7EF-5FA145B9460B}" srcOrd="0" destOrd="0" presId="urn:microsoft.com/office/officeart/2008/layout/NameandTitleOrganizationalChart"/>
    <dgm:cxn modelId="{C830381B-E29C-B248-AA72-12DBD381D429}" type="presParOf" srcId="{6AB9E93A-465A-9C4C-8E69-B66285490BD9}" destId="{21792016-DB23-4E4D-A0E1-575B70139000}" srcOrd="1" destOrd="0" presId="urn:microsoft.com/office/officeart/2008/layout/NameandTitleOrganizationalChart"/>
    <dgm:cxn modelId="{39A254E1-0F66-F640-AF08-C9219992556E}" type="presParOf" srcId="{6AB9E93A-465A-9C4C-8E69-B66285490BD9}" destId="{B830086D-A0C8-F444-B1D6-E5DD847F5C74}" srcOrd="2" destOrd="0" presId="urn:microsoft.com/office/officeart/2008/layout/NameandTitleOrganizationalChart"/>
    <dgm:cxn modelId="{6CD32523-AD23-A646-BA2C-2C809B203D8E}" type="presParOf" srcId="{B4531ACE-2794-4F49-A2C2-54BF86D154AE}" destId="{8F2E487B-B377-0A43-9B9F-CBFB4DF70872}" srcOrd="1" destOrd="0" presId="urn:microsoft.com/office/officeart/2008/layout/NameandTitleOrganizationalChart"/>
    <dgm:cxn modelId="{E5D7E9A7-F65E-AC40-9617-1FD3AAFA2EB0}" type="presParOf" srcId="{B4531ACE-2794-4F49-A2C2-54BF86D154AE}" destId="{DB3F4C8A-DD5A-0445-9269-C59A08B52F5C}" srcOrd="2" destOrd="0" presId="urn:microsoft.com/office/officeart/2008/layout/NameandTitleOrganizationalChart"/>
    <dgm:cxn modelId="{9E36A564-4019-0F46-8E40-5908151151B2}" type="presParOf" srcId="{C74A17F0-1936-6143-963F-80FC3FBA2AB4}" destId="{DB1FA27E-6182-4547-B48A-9B9616AFAE94}" srcOrd="6" destOrd="0" presId="urn:microsoft.com/office/officeart/2008/layout/NameandTitleOrganizationalChart"/>
    <dgm:cxn modelId="{7790CE71-045F-9542-BC2B-192804EA7B16}" type="presParOf" srcId="{C74A17F0-1936-6143-963F-80FC3FBA2AB4}" destId="{10929836-A1FF-5A46-A549-42265361A33F}" srcOrd="7" destOrd="0" presId="urn:microsoft.com/office/officeart/2008/layout/NameandTitleOrganizationalChart"/>
    <dgm:cxn modelId="{689B7B64-4617-864F-A637-90921530432A}" type="presParOf" srcId="{10929836-A1FF-5A46-A549-42265361A33F}" destId="{CCF5C874-BFDE-5D4C-ABB4-13C66C856CDE}" srcOrd="0" destOrd="0" presId="urn:microsoft.com/office/officeart/2008/layout/NameandTitleOrganizationalChart"/>
    <dgm:cxn modelId="{E257F88C-D0E9-EA4F-A383-BB7FC0B93C96}" type="presParOf" srcId="{CCF5C874-BFDE-5D4C-ABB4-13C66C856CDE}" destId="{3EA93F8F-08E2-9E42-BD90-E13526CA9BA2}" srcOrd="0" destOrd="0" presId="urn:microsoft.com/office/officeart/2008/layout/NameandTitleOrganizationalChart"/>
    <dgm:cxn modelId="{25C0A0D1-D351-1D42-960D-91C03A402651}" type="presParOf" srcId="{CCF5C874-BFDE-5D4C-ABB4-13C66C856CDE}" destId="{1A951322-0AE2-B144-B3C9-DD379073CA2E}" srcOrd="1" destOrd="0" presId="urn:microsoft.com/office/officeart/2008/layout/NameandTitleOrganizationalChart"/>
    <dgm:cxn modelId="{94B543D4-4C54-8945-9EEC-BCC523CBCD0C}" type="presParOf" srcId="{CCF5C874-BFDE-5D4C-ABB4-13C66C856CDE}" destId="{050A7DAF-5522-2C4B-815D-D440E3C0D1FF}" srcOrd="2" destOrd="0" presId="urn:microsoft.com/office/officeart/2008/layout/NameandTitleOrganizationalChart"/>
    <dgm:cxn modelId="{C5438702-2364-F140-AC46-90F645F5F879}" type="presParOf" srcId="{10929836-A1FF-5A46-A549-42265361A33F}" destId="{182A64AB-0F47-694E-9865-C12494A10095}" srcOrd="1" destOrd="0" presId="urn:microsoft.com/office/officeart/2008/layout/NameandTitleOrganizationalChart"/>
    <dgm:cxn modelId="{87CACE70-FC31-5B42-99BE-158C7529BB65}" type="presParOf" srcId="{10929836-A1FF-5A46-A549-42265361A33F}" destId="{5658B5F5-810C-8147-A869-2F40E70661CF}" srcOrd="2" destOrd="0" presId="urn:microsoft.com/office/officeart/2008/layout/NameandTitleOrganizationalChart"/>
    <dgm:cxn modelId="{E8687C13-518A-E642-8145-C3A8872606A9}" type="presParOf" srcId="{B4A7BC0A-BBFD-1F41-A922-9668D95081F8}" destId="{536EE55A-6820-0E45-A528-B3B9C8B1EA22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FA27E-6182-4547-B48A-9B9616AFAE94}">
      <dsp:nvSpPr>
        <dsp:cNvPr id="0" name=""/>
        <dsp:cNvSpPr/>
      </dsp:nvSpPr>
      <dsp:spPr>
        <a:xfrm>
          <a:off x="2940761" y="473407"/>
          <a:ext cx="1839593" cy="2734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021"/>
              </a:lnTo>
              <a:lnTo>
                <a:pt x="1839593" y="163021"/>
              </a:lnTo>
              <a:lnTo>
                <a:pt x="1839593" y="273455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13D477-BE0A-434A-8650-0BFA43418ECD}">
      <dsp:nvSpPr>
        <dsp:cNvPr id="0" name=""/>
        <dsp:cNvSpPr/>
      </dsp:nvSpPr>
      <dsp:spPr>
        <a:xfrm>
          <a:off x="2940761" y="473407"/>
          <a:ext cx="613197" cy="2734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021"/>
              </a:lnTo>
              <a:lnTo>
                <a:pt x="613197" y="163021"/>
              </a:lnTo>
              <a:lnTo>
                <a:pt x="613197" y="273455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A068B7-5C64-2044-A544-2D015D67A237}">
      <dsp:nvSpPr>
        <dsp:cNvPr id="0" name=""/>
        <dsp:cNvSpPr/>
      </dsp:nvSpPr>
      <dsp:spPr>
        <a:xfrm>
          <a:off x="2327563" y="473407"/>
          <a:ext cx="613197" cy="273455"/>
        </a:xfrm>
        <a:custGeom>
          <a:avLst/>
          <a:gdLst/>
          <a:ahLst/>
          <a:cxnLst/>
          <a:rect l="0" t="0" r="0" b="0"/>
          <a:pathLst>
            <a:path>
              <a:moveTo>
                <a:pt x="613197" y="0"/>
              </a:moveTo>
              <a:lnTo>
                <a:pt x="613197" y="163021"/>
              </a:lnTo>
              <a:lnTo>
                <a:pt x="0" y="163021"/>
              </a:lnTo>
              <a:lnTo>
                <a:pt x="0" y="273455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8291DF-6D63-1F4C-BCAA-043F1B15C05A}">
      <dsp:nvSpPr>
        <dsp:cNvPr id="0" name=""/>
        <dsp:cNvSpPr/>
      </dsp:nvSpPr>
      <dsp:spPr>
        <a:xfrm>
          <a:off x="1101168" y="473407"/>
          <a:ext cx="1839593" cy="273455"/>
        </a:xfrm>
        <a:custGeom>
          <a:avLst/>
          <a:gdLst/>
          <a:ahLst/>
          <a:cxnLst/>
          <a:rect l="0" t="0" r="0" b="0"/>
          <a:pathLst>
            <a:path>
              <a:moveTo>
                <a:pt x="1839593" y="0"/>
              </a:moveTo>
              <a:lnTo>
                <a:pt x="1839593" y="163021"/>
              </a:lnTo>
              <a:lnTo>
                <a:pt x="0" y="163021"/>
              </a:lnTo>
              <a:lnTo>
                <a:pt x="0" y="273455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83F04-B858-BF48-BC83-0982DD608BC0}">
      <dsp:nvSpPr>
        <dsp:cNvPr id="0" name=""/>
        <dsp:cNvSpPr/>
      </dsp:nvSpPr>
      <dsp:spPr>
        <a:xfrm>
          <a:off x="2483703" y="118"/>
          <a:ext cx="914115" cy="4732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6786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HOBBES</a:t>
          </a:r>
        </a:p>
      </dsp:txBody>
      <dsp:txXfrm>
        <a:off x="2483703" y="118"/>
        <a:ext cx="914115" cy="473288"/>
      </dsp:txXfrm>
    </dsp:sp>
    <dsp:sp modelId="{535162D0-3B68-2D4D-B2ED-10D6B572F1F9}">
      <dsp:nvSpPr>
        <dsp:cNvPr id="0" name=""/>
        <dsp:cNvSpPr/>
      </dsp:nvSpPr>
      <dsp:spPr>
        <a:xfrm>
          <a:off x="2666526" y="368232"/>
          <a:ext cx="822704" cy="157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Database</a:t>
          </a:r>
        </a:p>
      </dsp:txBody>
      <dsp:txXfrm>
        <a:off x="2666526" y="368232"/>
        <a:ext cx="822704" cy="157762"/>
      </dsp:txXfrm>
    </dsp:sp>
    <dsp:sp modelId="{2114B73C-BCCC-3A4C-857D-9FEDBBB39DEA}">
      <dsp:nvSpPr>
        <dsp:cNvPr id="0" name=""/>
        <dsp:cNvSpPr/>
      </dsp:nvSpPr>
      <dsp:spPr>
        <a:xfrm>
          <a:off x="644110" y="746863"/>
          <a:ext cx="914115" cy="47328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6786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CALVIN</a:t>
          </a:r>
        </a:p>
      </dsp:txBody>
      <dsp:txXfrm>
        <a:off x="644110" y="746863"/>
        <a:ext cx="914115" cy="473288"/>
      </dsp:txXfrm>
    </dsp:sp>
    <dsp:sp modelId="{E62F048D-EA81-154B-A6EE-AB67CC8D4543}">
      <dsp:nvSpPr>
        <dsp:cNvPr id="0" name=""/>
        <dsp:cNvSpPr/>
      </dsp:nvSpPr>
      <dsp:spPr>
        <a:xfrm>
          <a:off x="826933" y="1114976"/>
          <a:ext cx="822704" cy="157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HEC-PRM</a:t>
          </a:r>
        </a:p>
      </dsp:txBody>
      <dsp:txXfrm>
        <a:off x="826933" y="1114976"/>
        <a:ext cx="822704" cy="157762"/>
      </dsp:txXfrm>
    </dsp:sp>
    <dsp:sp modelId="{E8BB7D8D-6F83-2A46-9D9E-65C568B42514}">
      <dsp:nvSpPr>
        <dsp:cNvPr id="0" name=""/>
        <dsp:cNvSpPr/>
      </dsp:nvSpPr>
      <dsp:spPr>
        <a:xfrm>
          <a:off x="1870505" y="746863"/>
          <a:ext cx="914115" cy="473288"/>
        </a:xfrm>
        <a:prstGeom prst="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6786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CALVIN</a:t>
          </a:r>
        </a:p>
      </dsp:txBody>
      <dsp:txXfrm>
        <a:off x="1870505" y="746863"/>
        <a:ext cx="914115" cy="473288"/>
      </dsp:txXfrm>
    </dsp:sp>
    <dsp:sp modelId="{85351828-97BB-7C47-9399-61889C30C78E}">
      <dsp:nvSpPr>
        <dsp:cNvPr id="0" name=""/>
        <dsp:cNvSpPr/>
      </dsp:nvSpPr>
      <dsp:spPr>
        <a:xfrm>
          <a:off x="2053328" y="1114976"/>
          <a:ext cx="822704" cy="157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Python version</a:t>
          </a:r>
        </a:p>
      </dsp:txBody>
      <dsp:txXfrm>
        <a:off x="2053328" y="1114976"/>
        <a:ext cx="822704" cy="157762"/>
      </dsp:txXfrm>
    </dsp:sp>
    <dsp:sp modelId="{F66E1AEE-DEED-2C4C-B7EF-5FA145B9460B}">
      <dsp:nvSpPr>
        <dsp:cNvPr id="0" name=""/>
        <dsp:cNvSpPr/>
      </dsp:nvSpPr>
      <dsp:spPr>
        <a:xfrm>
          <a:off x="3096901" y="746863"/>
          <a:ext cx="914115" cy="473288"/>
        </a:xfrm>
        <a:prstGeom prst="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6786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Water-Energy</a:t>
          </a:r>
        </a:p>
      </dsp:txBody>
      <dsp:txXfrm>
        <a:off x="3096901" y="746863"/>
        <a:ext cx="914115" cy="473288"/>
      </dsp:txXfrm>
    </dsp:sp>
    <dsp:sp modelId="{21792016-DB23-4E4D-A0E1-575B70139000}">
      <dsp:nvSpPr>
        <dsp:cNvPr id="0" name=""/>
        <dsp:cNvSpPr/>
      </dsp:nvSpPr>
      <dsp:spPr>
        <a:xfrm>
          <a:off x="3279724" y="1114976"/>
          <a:ext cx="822704" cy="157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network-flow</a:t>
          </a:r>
        </a:p>
      </dsp:txBody>
      <dsp:txXfrm>
        <a:off x="3279724" y="1114976"/>
        <a:ext cx="822704" cy="157762"/>
      </dsp:txXfrm>
    </dsp:sp>
    <dsp:sp modelId="{3EA93F8F-08E2-9E42-BD90-E13526CA9BA2}">
      <dsp:nvSpPr>
        <dsp:cNvPr id="0" name=""/>
        <dsp:cNvSpPr/>
      </dsp:nvSpPr>
      <dsp:spPr>
        <a:xfrm>
          <a:off x="4323296" y="746863"/>
          <a:ext cx="914115" cy="473288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6786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Other models</a:t>
          </a:r>
        </a:p>
      </dsp:txBody>
      <dsp:txXfrm>
        <a:off x="4323296" y="746863"/>
        <a:ext cx="914115" cy="473288"/>
      </dsp:txXfrm>
    </dsp:sp>
    <dsp:sp modelId="{1A951322-0AE2-B144-B3C9-DD379073CA2E}">
      <dsp:nvSpPr>
        <dsp:cNvPr id="0" name=""/>
        <dsp:cNvSpPr/>
      </dsp:nvSpPr>
      <dsp:spPr>
        <a:xfrm>
          <a:off x="4506119" y="1114976"/>
          <a:ext cx="822704" cy="157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...</a:t>
          </a:r>
        </a:p>
      </dsp:txBody>
      <dsp:txXfrm>
        <a:off x="4506119" y="1114976"/>
        <a:ext cx="822704" cy="157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0.09457</cdr:x>
      <cdr:y>0.21968</cdr:y>
    </cdr:from>
    <cdr:to>
      <cdr:x>0.48988</cdr:x>
      <cdr:y>0.21968</cdr:y>
    </cdr:to>
    <cdr:cxnSp macro="">
      <cdr:nvCxnSpPr>
        <cdr:cNvPr id="3" name="Düz Bağlayıcı 2">
          <a:extLst xmlns:a="http://schemas.openxmlformats.org/drawingml/2006/main">
            <a:ext uri="{FF2B5EF4-FFF2-40B4-BE49-F238E27FC236}">
              <a16:creationId xmlns:a16="http://schemas.microsoft.com/office/drawing/2014/main" id="{A27C6CC2-B4D6-5947-8859-901F750F3259}"/>
            </a:ext>
          </a:extLst>
        </cdr:cNvPr>
        <cdr:cNvCxnSpPr/>
      </cdr:nvCxnSpPr>
      <cdr:spPr>
        <a:xfrm xmlns:a="http://schemas.openxmlformats.org/drawingml/2006/main">
          <a:off x="370332" y="442069"/>
          <a:ext cx="1548000" cy="0"/>
        </a:xfrm>
        <a:prstGeom xmlns:a="http://schemas.openxmlformats.org/drawingml/2006/main" prst="line">
          <a:avLst/>
        </a:prstGeom>
        <a:ln xmlns:a="http://schemas.openxmlformats.org/drawingml/2006/main">
          <a:prstDash val="dash"/>
          <a:headEnd type="arrow" w="med" len="med"/>
          <a:tailEnd type="none" w="med" len="me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0.48922</cdr:x>
      <cdr:y>0.21659</cdr:y>
    </cdr:from>
    <cdr:to>
      <cdr:x>0.48922</cdr:x>
      <cdr:y>0.86062</cdr:y>
    </cdr:to>
    <cdr:cxnSp macro="">
      <cdr:nvCxnSpPr>
        <cdr:cNvPr id="6" name="Düz Bağlayıcı 5">
          <a:extLst xmlns:a="http://schemas.openxmlformats.org/drawingml/2006/main">
            <a:ext uri="{FF2B5EF4-FFF2-40B4-BE49-F238E27FC236}">
              <a16:creationId xmlns:a16="http://schemas.microsoft.com/office/drawing/2014/main" id="{82442923-4FB4-2942-BB76-F66FDE4C28D6}"/>
            </a:ext>
          </a:extLst>
        </cdr:cNvPr>
        <cdr:cNvCxnSpPr/>
      </cdr:nvCxnSpPr>
      <cdr:spPr>
        <a:xfrm xmlns:a="http://schemas.openxmlformats.org/drawingml/2006/main" flipV="1">
          <a:off x="1915740" y="435839"/>
          <a:ext cx="0" cy="1296000"/>
        </a:xfrm>
        <a:prstGeom xmlns:a="http://schemas.openxmlformats.org/drawingml/2006/main" prst="line">
          <a:avLst/>
        </a:prstGeom>
        <a:ln xmlns:a="http://schemas.openxmlformats.org/drawingml/2006/main">
          <a:prstDash val="dash"/>
          <a:headEnd type="arrow" w="med" len="med"/>
          <a:tailEnd type="none" w="med" len="me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0.12273</cdr:x>
      <cdr:y>0.10908</cdr:y>
    </cdr:from>
    <cdr:to>
      <cdr:x>0.38455</cdr:x>
      <cdr:y>0.2633</cdr:y>
    </cdr:to>
    <cdr:sp macro="" textlink="">
      <cdr:nvSpPr>
        <cdr:cNvPr id="9" name="Metin kutusu 8">
          <a:extLst xmlns:a="http://schemas.openxmlformats.org/drawingml/2006/main">
            <a:ext uri="{FF2B5EF4-FFF2-40B4-BE49-F238E27FC236}">
              <a16:creationId xmlns:a16="http://schemas.microsoft.com/office/drawing/2014/main" id="{A864100A-F16F-8F4B-97BB-714F5B6DE21F}"/>
            </a:ext>
          </a:extLst>
        </cdr:cNvPr>
        <cdr:cNvSpPr txBox="1"/>
      </cdr:nvSpPr>
      <cdr:spPr>
        <a:xfrm xmlns:a="http://schemas.openxmlformats.org/drawingml/2006/main">
          <a:off x="480615" y="219495"/>
          <a:ext cx="1025236" cy="3103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tr-TR" dirty="0" err="1">
              <a:solidFill>
                <a:schemeClr val="bg1">
                  <a:lumMod val="50000"/>
                </a:schemeClr>
              </a:solidFill>
            </a:rPr>
            <a:t>b</a:t>
          </a:r>
          <a:r>
            <a:rPr lang="tr-TR" sz="1100" dirty="0" err="1">
              <a:solidFill>
                <a:schemeClr val="bg1">
                  <a:lumMod val="50000"/>
                </a:schemeClr>
              </a:solidFill>
            </a:rPr>
            <a:t>est</a:t>
          </a:r>
          <a:r>
            <a:rPr lang="tr-TR" sz="1100" dirty="0">
              <a:solidFill>
                <a:schemeClr val="bg1">
                  <a:lumMod val="50000"/>
                </a:schemeClr>
              </a:solidFill>
            </a:rPr>
            <a:t> </a:t>
          </a:r>
          <a:r>
            <a:rPr lang="tr-TR" sz="1100" dirty="0" err="1">
              <a:solidFill>
                <a:schemeClr val="bg1">
                  <a:lumMod val="50000"/>
                </a:schemeClr>
              </a:solidFill>
            </a:rPr>
            <a:t>objective</a:t>
          </a:r>
          <a:endParaRPr lang="tr-TR" sz="1100" dirty="0">
            <a:solidFill>
              <a:schemeClr val="bg1">
                <a:lumMod val="50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0.47311</cdr:x>
      <cdr:y>0.29064</cdr:y>
    </cdr:from>
    <cdr:to>
      <cdr:x>0.55236</cdr:x>
      <cdr:y>0.80012</cdr:y>
    </cdr:to>
    <cdr:sp macro="" textlink="">
      <cdr:nvSpPr>
        <cdr:cNvPr id="10" name="Metin kutusu 1">
          <a:extLst xmlns:a="http://schemas.openxmlformats.org/drawingml/2006/main">
            <a:ext uri="{FF2B5EF4-FFF2-40B4-BE49-F238E27FC236}">
              <a16:creationId xmlns:a16="http://schemas.microsoft.com/office/drawing/2014/main" id="{BAEBFB91-DB86-7445-929E-2160D29D5B6D}"/>
            </a:ext>
          </a:extLst>
        </cdr:cNvPr>
        <cdr:cNvSpPr txBox="1"/>
      </cdr:nvSpPr>
      <cdr:spPr>
        <a:xfrm xmlns:a="http://schemas.openxmlformats.org/drawingml/2006/main" rot="5400000">
          <a:off x="1495217" y="942313"/>
          <a:ext cx="1025236" cy="3103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tr-TR" dirty="0">
              <a:solidFill>
                <a:schemeClr val="bg1">
                  <a:lumMod val="50000"/>
                </a:schemeClr>
              </a:solidFill>
            </a:rPr>
            <a:t>optimum </a:t>
          </a:r>
          <a:r>
            <a:rPr lang="tr-TR" dirty="0" err="1">
              <a:solidFill>
                <a:schemeClr val="bg1">
                  <a:lumMod val="50000"/>
                </a:schemeClr>
              </a:solidFill>
            </a:rPr>
            <a:t>value</a:t>
          </a:r>
          <a:endParaRPr lang="tr-TR" sz="1100" dirty="0">
            <a:solidFill>
              <a:schemeClr val="bg1">
                <a:lumMod val="50000"/>
              </a:schemeClr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3D2E0-4E08-0742-9ACB-E0C3591EFF77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F397F-4785-9E4C-9B20-1193F825D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39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ED608-8E65-8D42-88B3-49737A93164F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1F91C-C823-FC43-BD01-5B59A41D9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88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09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04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65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57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27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3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26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50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20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65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97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99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65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7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1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42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35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98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05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640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05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86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035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299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179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287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2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268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08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552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015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45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761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392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852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311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746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0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188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134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913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72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98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254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749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373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380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491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289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254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22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19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3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63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51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07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1F961-A5F9-174B-B34F-3729E157159D}" type="datetimeFigureOut">
              <a:rPr lang="en-US" smtClean="0"/>
              <a:t>11/15/24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3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dogan/CALVIN-shortcourse" TargetMode="External"/><Relationship Id="rId2" Type="http://schemas.openxmlformats.org/officeDocument/2006/relationships/hyperlink" Target="mailto:msdogan@ucdavis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calvin.ucdavis.edu/files/content/page/AppendixG%20(1).pdf" TargetMode="External"/><Relationship Id="rId13" Type="http://schemas.openxmlformats.org/officeDocument/2006/relationships/hyperlink" Target="http://calvin.ucdavis.edu/" TargetMode="External"/><Relationship Id="rId3" Type="http://schemas.openxmlformats.org/officeDocument/2006/relationships/hyperlink" Target="http://calvin.ucdavis.edu/files/content/page/AppendixA%20(1).pdf" TargetMode="External"/><Relationship Id="rId7" Type="http://schemas.openxmlformats.org/officeDocument/2006/relationships/hyperlink" Target="http://calvin.ucdavis.edu/files/content/page/AppendixF%20(1).pdf" TargetMode="External"/><Relationship Id="rId12" Type="http://schemas.openxmlformats.org/officeDocument/2006/relationships/hyperlink" Target="http://calvin.ucdavis.edu/files/content/page/AppendixK%20(1)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alvin.ucdavis.edu/files/content/page/AppendixC-HEC-PRM%20(1).pdf" TargetMode="External"/><Relationship Id="rId11" Type="http://schemas.openxmlformats.org/officeDocument/2006/relationships/hyperlink" Target="http://calvin.ucdavis.edu/files/content/page/AppendixJ%20(1).pdf" TargetMode="External"/><Relationship Id="rId5" Type="http://schemas.openxmlformats.org/officeDocument/2006/relationships/hyperlink" Target="http://calvin.ucdavis.edu/files/content/page/AppendixB2%20(1).pdf" TargetMode="External"/><Relationship Id="rId10" Type="http://schemas.openxmlformats.org/officeDocument/2006/relationships/hyperlink" Target="http://calvin.ucdavis.edu/files/content/page/AppendixI%20(1).pdf" TargetMode="External"/><Relationship Id="rId4" Type="http://schemas.openxmlformats.org/officeDocument/2006/relationships/hyperlink" Target="http://calvin.ucdavis.edu/files/content/page/AppendixB1%20(1).pdf" TargetMode="External"/><Relationship Id="rId9" Type="http://schemas.openxmlformats.org/officeDocument/2006/relationships/hyperlink" Target="http://calvin.ucdavis.edu/files/content/page/AppendixH%20(1).pd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png"/><Relationship Id="rId5" Type="http://schemas.openxmlformats.org/officeDocument/2006/relationships/oleObject" Target="../embeddings/oleObject1.bin"/><Relationship Id="rId4" Type="http://schemas.openxmlformats.org/officeDocument/2006/relationships/chart" Target="../charts/char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cwn.casil.ucdavis.edu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wn.cws.ucdavis.edu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3509963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CALVIN 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Fall 2024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3539" y="3842795"/>
            <a:ext cx="8356921" cy="2419108"/>
          </a:xfrm>
        </p:spPr>
        <p:txBody>
          <a:bodyPr>
            <a:normAutofit fontScale="92500"/>
          </a:bodyPr>
          <a:lstStyle/>
          <a:p>
            <a:r>
              <a:rPr lang="en-US" sz="3200" b="1" dirty="0"/>
              <a:t>Mustafa Dogan</a:t>
            </a:r>
          </a:p>
          <a:p>
            <a:r>
              <a:rPr lang="en-US"/>
              <a:t>November 15-18, </a:t>
            </a:r>
            <a:r>
              <a:rPr lang="en-US" dirty="0"/>
              <a:t>2024</a:t>
            </a:r>
          </a:p>
          <a:p>
            <a:r>
              <a:rPr lang="en-US" dirty="0">
                <a:hlinkClick r:id="rId2"/>
              </a:rPr>
              <a:t>msdogan@ucdavis.edu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https://github.com/msdogan/CALVIN-shortcourse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03" y="159377"/>
            <a:ext cx="2349338" cy="639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9299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Water conveyance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425038"/>
            <a:ext cx="4064201" cy="5035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Mainly for urban water supply:</a:t>
            </a:r>
          </a:p>
          <a:p>
            <a:pPr lvl="1"/>
            <a:r>
              <a:rPr lang="en-US" dirty="0"/>
              <a:t>California Aqueduct</a:t>
            </a:r>
          </a:p>
          <a:p>
            <a:pPr lvl="1"/>
            <a:r>
              <a:rPr lang="en-US" dirty="0"/>
              <a:t>Mokelumne Aqueduct</a:t>
            </a:r>
          </a:p>
          <a:p>
            <a:pPr lvl="1"/>
            <a:r>
              <a:rPr lang="en-US" dirty="0"/>
              <a:t>Hetch Hetchy Aqueduct</a:t>
            </a:r>
          </a:p>
          <a:p>
            <a:pPr lvl="1"/>
            <a:r>
              <a:rPr lang="en-US" dirty="0"/>
              <a:t>Los Angeles Aqueduct</a:t>
            </a:r>
          </a:p>
          <a:p>
            <a:pPr lvl="1"/>
            <a:r>
              <a:rPr lang="en-US" dirty="0"/>
              <a:t>Colorado R. Aqueduct</a:t>
            </a:r>
          </a:p>
          <a:p>
            <a:r>
              <a:rPr lang="en-US" dirty="0"/>
              <a:t>Mainly for agricultural water supply:</a:t>
            </a:r>
          </a:p>
          <a:p>
            <a:pPr lvl="1"/>
            <a:r>
              <a:rPr lang="en-US" dirty="0"/>
              <a:t>Delta Mendota Canal</a:t>
            </a:r>
          </a:p>
          <a:p>
            <a:pPr lvl="1"/>
            <a:r>
              <a:rPr lang="en-US" dirty="0"/>
              <a:t>Tehama Colusa Canal</a:t>
            </a:r>
          </a:p>
          <a:p>
            <a:pPr lvl="1"/>
            <a:r>
              <a:rPr lang="en-US" dirty="0"/>
              <a:t>Friant-Kern Canal</a:t>
            </a:r>
          </a:p>
          <a:p>
            <a:pPr lvl="1"/>
            <a:r>
              <a:rPr lang="en-US" dirty="0"/>
              <a:t>All American Canal</a:t>
            </a:r>
          </a:p>
        </p:txBody>
      </p:sp>
      <p:grpSp>
        <p:nvGrpSpPr>
          <p:cNvPr id="10" name="Grup 9">
            <a:extLst>
              <a:ext uri="{FF2B5EF4-FFF2-40B4-BE49-F238E27FC236}">
                <a16:creationId xmlns:a16="http://schemas.microsoft.com/office/drawing/2014/main" id="{CE68DADA-D6D4-CF4F-B3A2-86EA78F227DA}"/>
              </a:ext>
            </a:extLst>
          </p:cNvPr>
          <p:cNvGrpSpPr/>
          <p:nvPr/>
        </p:nvGrpSpPr>
        <p:grpSpPr>
          <a:xfrm>
            <a:off x="4429357" y="1024680"/>
            <a:ext cx="4714643" cy="5260509"/>
            <a:chOff x="4429357" y="1024680"/>
            <a:chExt cx="4714643" cy="5260509"/>
          </a:xfrm>
        </p:grpSpPr>
        <p:grpSp>
          <p:nvGrpSpPr>
            <p:cNvPr id="45" name="Grup 44">
              <a:extLst>
                <a:ext uri="{FF2B5EF4-FFF2-40B4-BE49-F238E27FC236}">
                  <a16:creationId xmlns:a16="http://schemas.microsoft.com/office/drawing/2014/main" id="{483D1BFD-2894-9248-88A9-F22DD82D5E95}"/>
                </a:ext>
              </a:extLst>
            </p:cNvPr>
            <p:cNvGrpSpPr/>
            <p:nvPr/>
          </p:nvGrpSpPr>
          <p:grpSpPr>
            <a:xfrm>
              <a:off x="4429357" y="1024680"/>
              <a:ext cx="4714643" cy="5260509"/>
              <a:chOff x="4429357" y="1024680"/>
              <a:chExt cx="4714643" cy="5260509"/>
            </a:xfrm>
          </p:grpSpPr>
          <p:grpSp>
            <p:nvGrpSpPr>
              <p:cNvPr id="5" name="Grup 4">
                <a:extLst>
                  <a:ext uri="{FF2B5EF4-FFF2-40B4-BE49-F238E27FC236}">
                    <a16:creationId xmlns:a16="http://schemas.microsoft.com/office/drawing/2014/main" id="{53503A87-49C8-1945-AEE8-760EB7431D01}"/>
                  </a:ext>
                </a:extLst>
              </p:cNvPr>
              <p:cNvGrpSpPr/>
              <p:nvPr/>
            </p:nvGrpSpPr>
            <p:grpSpPr>
              <a:xfrm>
                <a:off x="4487156" y="1024680"/>
                <a:ext cx="4656844" cy="5260509"/>
                <a:chOff x="4480560" y="914400"/>
                <a:chExt cx="4656844" cy="5260509"/>
              </a:xfrm>
            </p:grpSpPr>
            <p:pic>
              <p:nvPicPr>
                <p:cNvPr id="6" name="Resim 5">
                  <a:extLst>
                    <a:ext uri="{FF2B5EF4-FFF2-40B4-BE49-F238E27FC236}">
                      <a16:creationId xmlns:a16="http://schemas.microsoft.com/office/drawing/2014/main" id="{88E234DD-41C4-D347-8AD0-3A9B2BA1A1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80560" y="914400"/>
                  <a:ext cx="4656844" cy="5260509"/>
                </a:xfrm>
                <a:prstGeom prst="rect">
                  <a:avLst/>
                </a:prstGeom>
              </p:spPr>
            </p:pic>
            <p:cxnSp>
              <p:nvCxnSpPr>
                <p:cNvPr id="8" name="Düz Ok Bağlayıcısı 7">
                  <a:extLst>
                    <a:ext uri="{FF2B5EF4-FFF2-40B4-BE49-F238E27FC236}">
                      <a16:creationId xmlns:a16="http://schemas.microsoft.com/office/drawing/2014/main" id="{553ACA6F-BD9A-4540-A8A6-BC51022AE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47860" y="2098477"/>
                  <a:ext cx="169688" cy="589307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alpha val="7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Metin kutusu 11">
                  <a:extLst>
                    <a:ext uri="{FF2B5EF4-FFF2-40B4-BE49-F238E27FC236}">
                      <a16:creationId xmlns:a16="http://schemas.microsoft.com/office/drawing/2014/main" id="{26605562-E346-4B4B-A5ED-48D7B0C670B7}"/>
                    </a:ext>
                  </a:extLst>
                </p:cNvPr>
                <p:cNvSpPr txBox="1"/>
                <p:nvPr/>
              </p:nvSpPr>
              <p:spPr>
                <a:xfrm>
                  <a:off x="5547860" y="2027315"/>
                  <a:ext cx="25784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tr-TR" b="1" dirty="0" err="1"/>
                    <a:t>Tehama-Colusa</a:t>
                  </a:r>
                  <a:r>
                    <a:rPr lang="tr-TR" b="1" dirty="0"/>
                    <a:t> Canal</a:t>
                  </a:r>
                </a:p>
              </p:txBody>
            </p:sp>
          </p:grpSp>
          <p:cxnSp>
            <p:nvCxnSpPr>
              <p:cNvPr id="18" name="Düz Ok Bağlayıcısı 17">
                <a:extLst>
                  <a:ext uri="{FF2B5EF4-FFF2-40B4-BE49-F238E27FC236}">
                    <a16:creationId xmlns:a16="http://schemas.microsoft.com/office/drawing/2014/main" id="{C013695A-6659-2D49-A7E7-F2394A9529DE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5639300" y="3162839"/>
                <a:ext cx="521208" cy="184666"/>
              </a:xfrm>
              <a:prstGeom prst="straightConnector1">
                <a:avLst/>
              </a:prstGeom>
              <a:ln w="38100">
                <a:solidFill>
                  <a:schemeClr val="accent2">
                    <a:alpha val="7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Metin kutusu 20">
                <a:extLst>
                  <a:ext uri="{FF2B5EF4-FFF2-40B4-BE49-F238E27FC236}">
                    <a16:creationId xmlns:a16="http://schemas.microsoft.com/office/drawing/2014/main" id="{8AD23DC7-EE7F-834D-B013-1B4A6A99D0F3}"/>
                  </a:ext>
                </a:extLst>
              </p:cNvPr>
              <p:cNvSpPr txBox="1"/>
              <p:nvPr/>
            </p:nvSpPr>
            <p:spPr>
              <a:xfrm>
                <a:off x="6160508" y="2978173"/>
                <a:ext cx="25741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b="1" dirty="0" err="1"/>
                  <a:t>Mokelumne</a:t>
                </a:r>
                <a:r>
                  <a:rPr lang="tr-TR" b="1" dirty="0"/>
                  <a:t> </a:t>
                </a:r>
                <a:r>
                  <a:rPr lang="tr-TR" b="1" dirty="0" err="1"/>
                  <a:t>Aqueduct</a:t>
                </a:r>
                <a:endParaRPr lang="tr-TR" b="1" dirty="0"/>
              </a:p>
            </p:txBody>
          </p:sp>
          <p:cxnSp>
            <p:nvCxnSpPr>
              <p:cNvPr id="23" name="Düz Ok Bağlayıcısı 22">
                <a:extLst>
                  <a:ext uri="{FF2B5EF4-FFF2-40B4-BE49-F238E27FC236}">
                    <a16:creationId xmlns:a16="http://schemas.microsoft.com/office/drawing/2014/main" id="{363B3D42-AF68-5846-82F7-B67EC7791E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24144" y="3801001"/>
                <a:ext cx="978408" cy="0"/>
              </a:xfrm>
              <a:prstGeom prst="straightConnector1">
                <a:avLst/>
              </a:prstGeom>
              <a:ln w="38100">
                <a:solidFill>
                  <a:schemeClr val="accent2">
                    <a:alpha val="7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Metin kutusu 24">
                <a:extLst>
                  <a:ext uri="{FF2B5EF4-FFF2-40B4-BE49-F238E27FC236}">
                    <a16:creationId xmlns:a16="http://schemas.microsoft.com/office/drawing/2014/main" id="{A7319EEA-DAFA-9E45-84DE-85AFEC305350}"/>
                  </a:ext>
                </a:extLst>
              </p:cNvPr>
              <p:cNvSpPr txBox="1"/>
              <p:nvPr/>
            </p:nvSpPr>
            <p:spPr>
              <a:xfrm>
                <a:off x="6217723" y="3470268"/>
                <a:ext cx="2779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b="1" dirty="0" err="1"/>
                  <a:t>Hetch</a:t>
                </a:r>
                <a:r>
                  <a:rPr lang="tr-TR" b="1" dirty="0"/>
                  <a:t> </a:t>
                </a:r>
                <a:r>
                  <a:rPr lang="tr-TR" b="1" dirty="0" err="1"/>
                  <a:t>Hetchy</a:t>
                </a:r>
                <a:r>
                  <a:rPr lang="tr-TR" b="1" dirty="0"/>
                  <a:t> </a:t>
                </a:r>
                <a:r>
                  <a:rPr lang="tr-TR" b="1" dirty="0" err="1"/>
                  <a:t>Aqueduct</a:t>
                </a:r>
                <a:endParaRPr lang="tr-TR" b="1" dirty="0"/>
              </a:p>
            </p:txBody>
          </p:sp>
          <p:cxnSp>
            <p:nvCxnSpPr>
              <p:cNvPr id="26" name="Düz Ok Bağlayıcısı 25">
                <a:extLst>
                  <a:ext uri="{FF2B5EF4-FFF2-40B4-BE49-F238E27FC236}">
                    <a16:creationId xmlns:a16="http://schemas.microsoft.com/office/drawing/2014/main" id="{5B3AC70A-8349-3D41-B805-EF75DA1F6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9904" y="3558424"/>
                <a:ext cx="1479304" cy="1873112"/>
              </a:xfrm>
              <a:prstGeom prst="straightConnector1">
                <a:avLst/>
              </a:prstGeom>
              <a:ln w="38100">
                <a:solidFill>
                  <a:schemeClr val="accent2">
                    <a:alpha val="7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Düz Ok Bağlayıcısı 28">
                <a:extLst>
                  <a:ext uri="{FF2B5EF4-FFF2-40B4-BE49-F238E27FC236}">
                    <a16:creationId xmlns:a16="http://schemas.microsoft.com/office/drawing/2014/main" id="{E2A377F8-AD84-7E45-B9DF-03A9763F85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8287" y="3510496"/>
                <a:ext cx="752553" cy="949924"/>
              </a:xfrm>
              <a:prstGeom prst="straightConnector1">
                <a:avLst/>
              </a:prstGeom>
              <a:ln w="38100">
                <a:solidFill>
                  <a:schemeClr val="accent2">
                    <a:alpha val="7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Metin kutusu 30">
                <a:extLst>
                  <a:ext uri="{FF2B5EF4-FFF2-40B4-BE49-F238E27FC236}">
                    <a16:creationId xmlns:a16="http://schemas.microsoft.com/office/drawing/2014/main" id="{65AC547A-E99B-294B-8D1F-00E2FA4AFD67}"/>
                  </a:ext>
                </a:extLst>
              </p:cNvPr>
              <p:cNvSpPr txBox="1"/>
              <p:nvPr/>
            </p:nvSpPr>
            <p:spPr>
              <a:xfrm>
                <a:off x="4429357" y="4565143"/>
                <a:ext cx="2368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b="1" dirty="0"/>
                  <a:t>California </a:t>
                </a:r>
                <a:r>
                  <a:rPr lang="tr-TR" b="1" dirty="0" err="1"/>
                  <a:t>Aqueduct</a:t>
                </a:r>
                <a:endParaRPr lang="tr-TR" b="1" dirty="0"/>
              </a:p>
            </p:txBody>
          </p:sp>
          <p:sp>
            <p:nvSpPr>
              <p:cNvPr id="32" name="Metin kutusu 31">
                <a:extLst>
                  <a:ext uri="{FF2B5EF4-FFF2-40B4-BE49-F238E27FC236}">
                    <a16:creationId xmlns:a16="http://schemas.microsoft.com/office/drawing/2014/main" id="{4D2E1748-6DC0-4C4E-B6A7-76A2F3692C61}"/>
                  </a:ext>
                </a:extLst>
              </p:cNvPr>
              <p:cNvSpPr txBox="1"/>
              <p:nvPr/>
            </p:nvSpPr>
            <p:spPr>
              <a:xfrm>
                <a:off x="4496885" y="3901744"/>
                <a:ext cx="2454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b="1" dirty="0"/>
                  <a:t>Delta-</a:t>
                </a:r>
                <a:r>
                  <a:rPr lang="tr-TR" b="1" dirty="0" err="1"/>
                  <a:t>Mendota</a:t>
                </a:r>
                <a:r>
                  <a:rPr lang="tr-TR" b="1" dirty="0"/>
                  <a:t> Canal</a:t>
                </a:r>
              </a:p>
            </p:txBody>
          </p:sp>
          <p:cxnSp>
            <p:nvCxnSpPr>
              <p:cNvPr id="33" name="Düz Ok Bağlayıcısı 32">
                <a:extLst>
                  <a:ext uri="{FF2B5EF4-FFF2-40B4-BE49-F238E27FC236}">
                    <a16:creationId xmlns:a16="http://schemas.microsoft.com/office/drawing/2014/main" id="{B11B7EFA-ECAF-9B44-9448-DCEFFAF68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24480" y="3839600"/>
                <a:ext cx="63872" cy="1343936"/>
              </a:xfrm>
              <a:prstGeom prst="straightConnector1">
                <a:avLst/>
              </a:prstGeom>
              <a:ln w="38100">
                <a:solidFill>
                  <a:schemeClr val="accent2">
                    <a:alpha val="7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Metin kutusu 35">
                <a:extLst>
                  <a:ext uri="{FF2B5EF4-FFF2-40B4-BE49-F238E27FC236}">
                    <a16:creationId xmlns:a16="http://schemas.microsoft.com/office/drawing/2014/main" id="{4A79929F-7077-834D-9129-612213E02A97}"/>
                  </a:ext>
                </a:extLst>
              </p:cNvPr>
              <p:cNvSpPr txBox="1"/>
              <p:nvPr/>
            </p:nvSpPr>
            <p:spPr>
              <a:xfrm>
                <a:off x="7317354" y="4426557"/>
                <a:ext cx="1603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b="1" dirty="0"/>
                  <a:t>LA </a:t>
                </a:r>
                <a:r>
                  <a:rPr lang="tr-TR" b="1" dirty="0" err="1"/>
                  <a:t>Aqueduct</a:t>
                </a:r>
                <a:endParaRPr lang="tr-TR" b="1" dirty="0"/>
              </a:p>
            </p:txBody>
          </p:sp>
          <p:cxnSp>
            <p:nvCxnSpPr>
              <p:cNvPr id="37" name="Düz Ok Bağlayıcısı 36">
                <a:extLst>
                  <a:ext uri="{FF2B5EF4-FFF2-40B4-BE49-F238E27FC236}">
                    <a16:creationId xmlns:a16="http://schemas.microsoft.com/office/drawing/2014/main" id="{B3D8D957-C576-304F-9004-550AE60704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6973" y="5094367"/>
                <a:ext cx="1459036" cy="361203"/>
              </a:xfrm>
              <a:prstGeom prst="straightConnector1">
                <a:avLst/>
              </a:prstGeom>
              <a:ln w="38100">
                <a:solidFill>
                  <a:schemeClr val="accent2">
                    <a:alpha val="7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Metin kutusu 39">
                <a:extLst>
                  <a:ext uri="{FF2B5EF4-FFF2-40B4-BE49-F238E27FC236}">
                    <a16:creationId xmlns:a16="http://schemas.microsoft.com/office/drawing/2014/main" id="{BD87F90E-3DD0-544D-8459-68831A77E017}"/>
                  </a:ext>
                </a:extLst>
              </p:cNvPr>
              <p:cNvSpPr txBox="1"/>
              <p:nvPr/>
            </p:nvSpPr>
            <p:spPr>
              <a:xfrm>
                <a:off x="7607398" y="4783109"/>
                <a:ext cx="14793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b="1" dirty="0"/>
                  <a:t>Colorado R. </a:t>
                </a:r>
                <a:r>
                  <a:rPr lang="tr-TR" b="1" dirty="0" err="1"/>
                  <a:t>Aqueduct</a:t>
                </a:r>
                <a:endParaRPr lang="tr-TR" b="1" dirty="0"/>
              </a:p>
            </p:txBody>
          </p:sp>
          <p:sp>
            <p:nvSpPr>
              <p:cNvPr id="41" name="Metin kutusu 40">
                <a:extLst>
                  <a:ext uri="{FF2B5EF4-FFF2-40B4-BE49-F238E27FC236}">
                    <a16:creationId xmlns:a16="http://schemas.microsoft.com/office/drawing/2014/main" id="{66DAE80E-9CB0-9E49-8AC8-A9D82E29C5E5}"/>
                  </a:ext>
                </a:extLst>
              </p:cNvPr>
              <p:cNvSpPr txBox="1"/>
              <p:nvPr/>
            </p:nvSpPr>
            <p:spPr>
              <a:xfrm>
                <a:off x="6848211" y="5786308"/>
                <a:ext cx="2279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b="1" dirty="0" err="1"/>
                  <a:t>All</a:t>
                </a:r>
                <a:r>
                  <a:rPr lang="tr-TR" b="1" dirty="0"/>
                  <a:t> </a:t>
                </a:r>
                <a:r>
                  <a:rPr lang="tr-TR" b="1" dirty="0" err="1"/>
                  <a:t>American</a:t>
                </a:r>
                <a:r>
                  <a:rPr lang="tr-TR" b="1" dirty="0"/>
                  <a:t> Canal</a:t>
                </a:r>
              </a:p>
            </p:txBody>
          </p:sp>
          <p:cxnSp>
            <p:nvCxnSpPr>
              <p:cNvPr id="42" name="Düz Ok Bağlayıcısı 41">
                <a:extLst>
                  <a:ext uri="{FF2B5EF4-FFF2-40B4-BE49-F238E27FC236}">
                    <a16:creationId xmlns:a16="http://schemas.microsoft.com/office/drawing/2014/main" id="{F85F509B-557A-A240-AA3F-065C6445C7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52319" y="6174953"/>
                <a:ext cx="603690" cy="2"/>
              </a:xfrm>
              <a:prstGeom prst="straightConnector1">
                <a:avLst/>
              </a:prstGeom>
              <a:ln w="38100">
                <a:solidFill>
                  <a:schemeClr val="accent2">
                    <a:alpha val="7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Düz Ok Bağlayıcısı 23">
              <a:extLst>
                <a:ext uri="{FF2B5EF4-FFF2-40B4-BE49-F238E27FC236}">
                  <a16:creationId xmlns:a16="http://schemas.microsoft.com/office/drawing/2014/main" id="{0B1ABE75-0DB5-F349-8AC3-9B513410DEC7}"/>
                </a:ext>
              </a:extLst>
            </p:cNvPr>
            <p:cNvCxnSpPr>
              <a:cxnSpLocks/>
            </p:cNvCxnSpPr>
            <p:nvPr/>
          </p:nvCxnSpPr>
          <p:spPr>
            <a:xfrm>
              <a:off x="4976866" y="1856046"/>
              <a:ext cx="478420" cy="75391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  <a:alpha val="7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Metin kutusu 26">
              <a:extLst>
                <a:ext uri="{FF2B5EF4-FFF2-40B4-BE49-F238E27FC236}">
                  <a16:creationId xmlns:a16="http://schemas.microsoft.com/office/drawing/2014/main" id="{07A412E8-93AB-F84D-9C84-7F58061083EB}"/>
                </a:ext>
              </a:extLst>
            </p:cNvPr>
            <p:cNvSpPr txBox="1"/>
            <p:nvPr/>
          </p:nvSpPr>
          <p:spPr>
            <a:xfrm>
              <a:off x="4669106" y="1199733"/>
              <a:ext cx="14914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b="1" dirty="0" err="1">
                  <a:solidFill>
                    <a:schemeClr val="bg1">
                      <a:lumMod val="65000"/>
                    </a:schemeClr>
                  </a:solidFill>
                </a:rPr>
                <a:t>Clear</a:t>
              </a:r>
              <a:r>
                <a:rPr lang="tr-TR" b="1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tr-TR" b="1" dirty="0" err="1">
                  <a:solidFill>
                    <a:schemeClr val="bg1">
                      <a:lumMod val="65000"/>
                    </a:schemeClr>
                  </a:solidFill>
                </a:rPr>
                <a:t>Creek</a:t>
              </a:r>
              <a:r>
                <a:rPr lang="tr-TR" b="1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tr-TR" b="1" dirty="0" err="1">
                  <a:solidFill>
                    <a:schemeClr val="bg1">
                      <a:lumMod val="65000"/>
                    </a:schemeClr>
                  </a:solidFill>
                </a:rPr>
                <a:t>Tunnel</a:t>
              </a:r>
              <a:endParaRPr lang="tr-TR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30" name="Düz Ok Bağlayıcısı 29">
            <a:extLst>
              <a:ext uri="{FF2B5EF4-FFF2-40B4-BE49-F238E27FC236}">
                <a16:creationId xmlns:a16="http://schemas.microsoft.com/office/drawing/2014/main" id="{78A58C2B-9678-F640-9372-9052F907380D}"/>
              </a:ext>
            </a:extLst>
          </p:cNvPr>
          <p:cNvCxnSpPr>
            <a:cxnSpLocks/>
          </p:cNvCxnSpPr>
          <p:nvPr/>
        </p:nvCxnSpPr>
        <p:spPr>
          <a:xfrm>
            <a:off x="6974099" y="3985458"/>
            <a:ext cx="70946" cy="717664"/>
          </a:xfrm>
          <a:prstGeom prst="straightConnector1">
            <a:avLst/>
          </a:prstGeom>
          <a:ln w="38100">
            <a:solidFill>
              <a:schemeClr val="accent2"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E7BD29A3-46A1-DE4C-9437-541F9C60F508}"/>
              </a:ext>
            </a:extLst>
          </p:cNvPr>
          <p:cNvSpPr txBox="1"/>
          <p:nvPr/>
        </p:nvSpPr>
        <p:spPr>
          <a:xfrm>
            <a:off x="6961132" y="403791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Friant-Kern</a:t>
            </a:r>
            <a:r>
              <a:rPr lang="tr-TR" b="1" dirty="0"/>
              <a:t> Canal</a:t>
            </a:r>
          </a:p>
        </p:txBody>
      </p:sp>
    </p:spTree>
    <p:extLst>
      <p:ext uri="{BB962C8B-B14F-4D97-AF65-F5344CB8AC3E}">
        <p14:creationId xmlns:p14="http://schemas.microsoft.com/office/powerpoint/2010/main" val="616222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Management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931312"/>
          </a:xfrm>
        </p:spPr>
        <p:txBody>
          <a:bodyPr>
            <a:normAutofit/>
          </a:bodyPr>
          <a:lstStyle/>
          <a:p>
            <a:r>
              <a:rPr lang="en-US" dirty="0"/>
              <a:t>Water demand &gt; water supply</a:t>
            </a:r>
          </a:p>
          <a:p>
            <a:r>
              <a:rPr lang="en-US" dirty="0"/>
              <a:t>Worsened by nonstationary climate and frequent droughts</a:t>
            </a:r>
          </a:p>
          <a:p>
            <a:r>
              <a:rPr lang="en-US" dirty="0"/>
              <a:t>Environmental issues, endangered species</a:t>
            </a:r>
          </a:p>
          <a:p>
            <a:r>
              <a:rPr lang="en-US" dirty="0"/>
              <a:t>Aging water system (mostly built 1920-1950)</a:t>
            </a:r>
          </a:p>
          <a:p>
            <a:r>
              <a:rPr lang="en-US" dirty="0"/>
              <a:t>Groundwater overdraft</a:t>
            </a:r>
          </a:p>
          <a:p>
            <a:pPr lvl="1"/>
            <a:r>
              <a:rPr lang="en-US" dirty="0"/>
              <a:t>Declining </a:t>
            </a:r>
            <a:r>
              <a:rPr lang="en-US" dirty="0" err="1"/>
              <a:t>gw</a:t>
            </a:r>
            <a:r>
              <a:rPr lang="en-US" dirty="0"/>
              <a:t> levels</a:t>
            </a:r>
          </a:p>
          <a:p>
            <a:pPr lvl="1"/>
            <a:r>
              <a:rPr lang="en-US" dirty="0"/>
              <a:t>Land subsidence</a:t>
            </a:r>
          </a:p>
          <a:p>
            <a:pPr lvl="1"/>
            <a:r>
              <a:rPr lang="en-US" dirty="0"/>
              <a:t>High pumping costs</a:t>
            </a:r>
          </a:p>
          <a:p>
            <a:pPr lvl="1"/>
            <a:r>
              <a:rPr lang="en-US" dirty="0"/>
              <a:t>Unsustainable use of resources</a:t>
            </a:r>
          </a:p>
          <a:p>
            <a:pPr lvl="1"/>
            <a:r>
              <a:rPr lang="en-US" dirty="0"/>
              <a:t>SGMA (2014) to restore </a:t>
            </a:r>
            <a:r>
              <a:rPr lang="en-US" dirty="0" err="1"/>
              <a:t>gw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92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Water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Given water supply instruments (surface reservoirs, canals, aqueducts, groundwater pumping, water treatment etc.)</a:t>
            </a:r>
          </a:p>
          <a:p>
            <a:r>
              <a:rPr lang="en-US" dirty="0"/>
              <a:t>Given water demands (agricultural, urban and environmental)</a:t>
            </a:r>
          </a:p>
          <a:p>
            <a:r>
              <a:rPr lang="en-US" dirty="0"/>
              <a:t>Given management issues</a:t>
            </a:r>
          </a:p>
          <a:p>
            <a:r>
              <a:rPr lang="en-US" b="1" dirty="0"/>
              <a:t>How to better manage California’s extensive water supply system?</a:t>
            </a:r>
          </a:p>
          <a:p>
            <a:r>
              <a:rPr lang="en-US" b="1" dirty="0"/>
              <a:t>How to efficiently allocate limited water among different users?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53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Hydroeconomic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Combines water resources systems &amp; economics</a:t>
            </a:r>
          </a:p>
          <a:p>
            <a:r>
              <a:rPr lang="en-US" dirty="0"/>
              <a:t>Allocates water among different users</a:t>
            </a:r>
          </a:p>
          <a:p>
            <a:r>
              <a:rPr lang="en-US" dirty="0"/>
              <a:t>Water allocations are driven by economic value of water</a:t>
            </a:r>
          </a:p>
          <a:p>
            <a:r>
              <a:rPr lang="en-US" dirty="0"/>
              <a:t>Economic costs &amp; benefits are constrained by hydrology (water availability) &amp; policies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183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Hydroeconomic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Useful for</a:t>
            </a:r>
          </a:p>
          <a:p>
            <a:r>
              <a:rPr lang="en-US" dirty="0"/>
              <a:t>Represents regional scale hydrologic, engineering and economic aspects</a:t>
            </a:r>
          </a:p>
          <a:p>
            <a:r>
              <a:rPr lang="en-US" dirty="0"/>
              <a:t>Provide a framework for water resources systems</a:t>
            </a:r>
          </a:p>
          <a:p>
            <a:r>
              <a:rPr lang="en-US" dirty="0"/>
              <a:t>Solution-oriented tools for discovering new strategies</a:t>
            </a:r>
          </a:p>
          <a:p>
            <a:r>
              <a:rPr lang="en-US" dirty="0"/>
              <a:t>Investigates water management schemes and policy insights</a:t>
            </a:r>
          </a:p>
          <a:p>
            <a:r>
              <a:rPr lang="en-US" dirty="0"/>
              <a:t>Useful for water resources planning &amp; management decisions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7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Hydroeconomic models represent all major hydrologic and engineering parts of the system</a:t>
            </a:r>
          </a:p>
          <a:p>
            <a:r>
              <a:rPr lang="en-US" dirty="0"/>
              <a:t>Water balance components</a:t>
            </a:r>
          </a:p>
          <a:p>
            <a:pPr lvl="1"/>
            <a:r>
              <a:rPr lang="en-US" dirty="0"/>
              <a:t>River flows, evaporation, groundwater recharge, and return flows</a:t>
            </a:r>
          </a:p>
          <a:p>
            <a:r>
              <a:rPr lang="en-US" dirty="0"/>
              <a:t>Infrastructure components</a:t>
            </a:r>
          </a:p>
          <a:p>
            <a:pPr lvl="1"/>
            <a:r>
              <a:rPr lang="en-US" dirty="0"/>
              <a:t>Canals, reservoirs, treatment plants, surface and ground water pumping, and artificial recharge</a:t>
            </a:r>
          </a:p>
          <a:p>
            <a:r>
              <a:rPr lang="en-US" dirty="0"/>
              <a:t>Water demands (agricultural, urban, and environmental), operating costs, and operating rules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12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Why an economical approach?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r>
              <a:rPr lang="en-US" dirty="0"/>
              <a:t>Water is a scarce source</a:t>
            </a:r>
          </a:p>
          <a:p>
            <a:pPr lvl="1"/>
            <a:r>
              <a:rPr lang="en-US" dirty="0"/>
              <a:t>Should be managed and allocated efficiently</a:t>
            </a:r>
          </a:p>
          <a:p>
            <a:pPr lvl="1"/>
            <a:r>
              <a:rPr lang="en-US" dirty="0"/>
              <a:t>Economics offers methods to evaluate equity and efficiency</a:t>
            </a:r>
          </a:p>
          <a:p>
            <a:r>
              <a:rPr lang="en-US" dirty="0"/>
              <a:t>Water has a value as a:</a:t>
            </a:r>
          </a:p>
          <a:p>
            <a:pPr lvl="1"/>
            <a:r>
              <a:rPr lang="en-US" dirty="0"/>
              <a:t>Commodity in various production processes</a:t>
            </a:r>
          </a:p>
          <a:p>
            <a:pPr lvl="1"/>
            <a:r>
              <a:rPr lang="en-US" dirty="0"/>
              <a:t>Diluter and transporter of waste</a:t>
            </a:r>
          </a:p>
          <a:p>
            <a:pPr lvl="1"/>
            <a:r>
              <a:rPr lang="en-US" dirty="0"/>
              <a:t>Recreational space</a:t>
            </a:r>
          </a:p>
          <a:p>
            <a:pPr lvl="1"/>
            <a:r>
              <a:rPr lang="en-US" dirty="0"/>
              <a:t>Ecological habitat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98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Economic Value of water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17</a:t>
            </a:fld>
            <a:endParaRPr lang="en-US"/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83A0DF4D-73F9-8C27-08A1-49A32ED3321A}"/>
              </a:ext>
            </a:extLst>
          </p:cNvPr>
          <p:cNvGrpSpPr/>
          <p:nvPr/>
        </p:nvGrpSpPr>
        <p:grpSpPr>
          <a:xfrm>
            <a:off x="130687" y="912713"/>
            <a:ext cx="6786536" cy="4351338"/>
            <a:chOff x="1566292" y="1690688"/>
            <a:chExt cx="6786536" cy="4351338"/>
          </a:xfrm>
        </p:grpSpPr>
        <p:pic>
          <p:nvPicPr>
            <p:cNvPr id="5" name="Content Placeholder 24">
              <a:extLst>
                <a:ext uri="{FF2B5EF4-FFF2-40B4-BE49-F238E27FC236}">
                  <a16:creationId xmlns:a16="http://schemas.microsoft.com/office/drawing/2014/main" id="{9E7A181D-AB01-5CE4-0072-25D19D1C6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2"/>
            <a:stretch/>
          </p:blipFill>
          <p:spPr>
            <a:xfrm>
              <a:off x="1986621" y="1690688"/>
              <a:ext cx="6366207" cy="4351338"/>
            </a:xfrm>
            <a:prstGeom prst="rect">
              <a:avLst/>
            </a:prstGeom>
          </p:spPr>
        </p:pic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F6FA2F9C-A4FE-F380-7BB1-9477854FCB3C}"/>
                </a:ext>
              </a:extLst>
            </p:cNvPr>
            <p:cNvSpPr txBox="1"/>
            <p:nvPr/>
          </p:nvSpPr>
          <p:spPr>
            <a:xfrm>
              <a:off x="3800104" y="1959429"/>
              <a:ext cx="2028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Demand Function</a:t>
              </a:r>
            </a:p>
          </p:txBody>
        </p:sp>
        <p:cxnSp>
          <p:nvCxnSpPr>
            <p:cNvPr id="7" name="Curved Connector 28">
              <a:extLst>
                <a:ext uri="{FF2B5EF4-FFF2-40B4-BE49-F238E27FC236}">
                  <a16:creationId xmlns:a16="http://schemas.microsoft.com/office/drawing/2014/main" id="{45774177-353B-9A27-6826-07832685CB30}"/>
                </a:ext>
              </a:extLst>
            </p:cNvPr>
            <p:cNvCxnSpPr>
              <a:endCxn id="6" idx="1"/>
            </p:cNvCxnSpPr>
            <p:nvPr/>
          </p:nvCxnSpPr>
          <p:spPr>
            <a:xfrm flipV="1">
              <a:off x="2636322" y="2159484"/>
              <a:ext cx="1163782" cy="856767"/>
            </a:xfrm>
            <a:prstGeom prst="curved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31">
              <a:extLst>
                <a:ext uri="{FF2B5EF4-FFF2-40B4-BE49-F238E27FC236}">
                  <a16:creationId xmlns:a16="http://schemas.microsoft.com/office/drawing/2014/main" id="{1481C314-13CF-2E30-9DFF-055BBBB0107B}"/>
                </a:ext>
              </a:extLst>
            </p:cNvPr>
            <p:cNvSpPr txBox="1"/>
            <p:nvPr/>
          </p:nvSpPr>
          <p:spPr>
            <a:xfrm rot="16200000">
              <a:off x="299984" y="3269603"/>
              <a:ext cx="29327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Unit Price of Water ($/AF)</a:t>
              </a:r>
            </a:p>
          </p:txBody>
        </p:sp>
        <p:cxnSp>
          <p:nvCxnSpPr>
            <p:cNvPr id="9" name="Straight Arrow Connector 33">
              <a:extLst>
                <a:ext uri="{FF2B5EF4-FFF2-40B4-BE49-F238E27FC236}">
                  <a16:creationId xmlns:a16="http://schemas.microsoft.com/office/drawing/2014/main" id="{E2DDDBA4-6C52-A244-F5B6-01540C72D13C}"/>
                </a:ext>
              </a:extLst>
            </p:cNvPr>
            <p:cNvCxnSpPr/>
            <p:nvPr/>
          </p:nvCxnSpPr>
          <p:spPr>
            <a:xfrm>
              <a:off x="4029145" y="4476997"/>
              <a:ext cx="8343" cy="8951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35">
              <a:extLst>
                <a:ext uri="{FF2B5EF4-FFF2-40B4-BE49-F238E27FC236}">
                  <a16:creationId xmlns:a16="http://schemas.microsoft.com/office/drawing/2014/main" id="{BD9277A3-6DC8-7A12-67F6-7D31F6B48E44}"/>
                </a:ext>
              </a:extLst>
            </p:cNvPr>
            <p:cNvCxnSpPr/>
            <p:nvPr/>
          </p:nvCxnSpPr>
          <p:spPr>
            <a:xfrm flipH="1">
              <a:off x="2061633" y="4476997"/>
              <a:ext cx="196410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40">
              <a:extLst>
                <a:ext uri="{FF2B5EF4-FFF2-40B4-BE49-F238E27FC236}">
                  <a16:creationId xmlns:a16="http://schemas.microsoft.com/office/drawing/2014/main" id="{F197B2EE-F57F-66EC-3344-A9498D01C182}"/>
                </a:ext>
              </a:extLst>
            </p:cNvPr>
            <p:cNvSpPr txBox="1"/>
            <p:nvPr/>
          </p:nvSpPr>
          <p:spPr>
            <a:xfrm>
              <a:off x="2242107" y="4476996"/>
              <a:ext cx="2028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Market Value</a:t>
              </a:r>
            </a:p>
          </p:txBody>
        </p:sp>
      </p:grpSp>
      <p:grpSp>
        <p:nvGrpSpPr>
          <p:cNvPr id="57" name="Grup 56">
            <a:extLst>
              <a:ext uri="{FF2B5EF4-FFF2-40B4-BE49-F238E27FC236}">
                <a16:creationId xmlns:a16="http://schemas.microsoft.com/office/drawing/2014/main" id="{98CD051E-D95A-8B42-BF32-E48574D5ACF0}"/>
              </a:ext>
            </a:extLst>
          </p:cNvPr>
          <p:cNvGrpSpPr/>
          <p:nvPr/>
        </p:nvGrpSpPr>
        <p:grpSpPr>
          <a:xfrm>
            <a:off x="4926282" y="1105343"/>
            <a:ext cx="4214621" cy="3100159"/>
            <a:chOff x="5140134" y="1022603"/>
            <a:chExt cx="4214621" cy="3100159"/>
          </a:xfrm>
        </p:grpSpPr>
        <p:cxnSp>
          <p:nvCxnSpPr>
            <p:cNvPr id="13" name="Düz Ok Bağlayıcısı 12">
              <a:extLst>
                <a:ext uri="{FF2B5EF4-FFF2-40B4-BE49-F238E27FC236}">
                  <a16:creationId xmlns:a16="http://schemas.microsoft.com/office/drawing/2014/main" id="{73B6B04D-5267-0B40-95E9-A947E55E2967}"/>
                </a:ext>
              </a:extLst>
            </p:cNvPr>
            <p:cNvCxnSpPr>
              <a:cxnSpLocks/>
            </p:cNvCxnSpPr>
            <p:nvPr/>
          </p:nvCxnSpPr>
          <p:spPr>
            <a:xfrm>
              <a:off x="6067044" y="3635376"/>
              <a:ext cx="2520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Düz Ok Bağlayıcısı 15">
              <a:extLst>
                <a:ext uri="{FF2B5EF4-FFF2-40B4-BE49-F238E27FC236}">
                  <a16:creationId xmlns:a16="http://schemas.microsoft.com/office/drawing/2014/main" id="{E7FBEE39-7D31-CF4B-AE85-4E0B8B2838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7044" y="1115376"/>
              <a:ext cx="0" cy="25200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Düz Bağlayıcı 18">
              <a:extLst>
                <a:ext uri="{FF2B5EF4-FFF2-40B4-BE49-F238E27FC236}">
                  <a16:creationId xmlns:a16="http://schemas.microsoft.com/office/drawing/2014/main" id="{866928DF-B7F7-D54F-ADA0-DD7DA8A0D1F6}"/>
                </a:ext>
              </a:extLst>
            </p:cNvPr>
            <p:cNvCxnSpPr>
              <a:cxnSpLocks/>
            </p:cNvCxnSpPr>
            <p:nvPr/>
          </p:nvCxnSpPr>
          <p:spPr>
            <a:xfrm>
              <a:off x="6067044" y="1459706"/>
              <a:ext cx="367326" cy="11982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Düz Bağlayıcı 21">
              <a:extLst>
                <a:ext uri="{FF2B5EF4-FFF2-40B4-BE49-F238E27FC236}">
                  <a16:creationId xmlns:a16="http://schemas.microsoft.com/office/drawing/2014/main" id="{1AAD242F-A11D-764B-87FD-5A4B2FD135E1}"/>
                </a:ext>
              </a:extLst>
            </p:cNvPr>
            <p:cNvCxnSpPr>
              <a:cxnSpLocks/>
            </p:cNvCxnSpPr>
            <p:nvPr/>
          </p:nvCxnSpPr>
          <p:spPr>
            <a:xfrm>
              <a:off x="6434370" y="2657939"/>
              <a:ext cx="423630" cy="6887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Düz Bağlayıcı 23">
              <a:extLst>
                <a:ext uri="{FF2B5EF4-FFF2-40B4-BE49-F238E27FC236}">
                  <a16:creationId xmlns:a16="http://schemas.microsoft.com/office/drawing/2014/main" id="{0DE9BF87-31C4-5E46-BB3F-A3EFC59D7A73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3346704"/>
              <a:ext cx="908438" cy="28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Düz Bağlayıcı 30">
              <a:extLst>
                <a:ext uri="{FF2B5EF4-FFF2-40B4-BE49-F238E27FC236}">
                  <a16:creationId xmlns:a16="http://schemas.microsoft.com/office/drawing/2014/main" id="{F5A6608E-E7DC-7540-9E58-E9555C673F26}"/>
                </a:ext>
              </a:extLst>
            </p:cNvPr>
            <p:cNvCxnSpPr>
              <a:cxnSpLocks/>
            </p:cNvCxnSpPr>
            <p:nvPr/>
          </p:nvCxnSpPr>
          <p:spPr>
            <a:xfrm>
              <a:off x="6434370" y="2657939"/>
              <a:ext cx="0" cy="972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Düz Bağlayıcı 32">
              <a:extLst>
                <a:ext uri="{FF2B5EF4-FFF2-40B4-BE49-F238E27FC236}">
                  <a16:creationId xmlns:a16="http://schemas.microsoft.com/office/drawing/2014/main" id="{99673A94-D998-424E-908F-64ED55FD3855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3346704"/>
              <a:ext cx="0" cy="288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Metin kutusu 34">
              <a:extLst>
                <a:ext uri="{FF2B5EF4-FFF2-40B4-BE49-F238E27FC236}">
                  <a16:creationId xmlns:a16="http://schemas.microsoft.com/office/drawing/2014/main" id="{E87D242E-58E4-8C4B-9D3D-C9C28D51BE31}"/>
                </a:ext>
              </a:extLst>
            </p:cNvPr>
            <p:cNvSpPr txBox="1"/>
            <p:nvPr/>
          </p:nvSpPr>
          <p:spPr>
            <a:xfrm rot="16200000">
              <a:off x="5049929" y="1706444"/>
              <a:ext cx="1675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Cost</a:t>
              </a:r>
              <a:r>
                <a:rPr lang="tr-T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tr-T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or</a:t>
              </a:r>
              <a:r>
                <a:rPr lang="tr-T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tr-T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Penalty</a:t>
              </a:r>
              <a:r>
                <a:rPr lang="tr-T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K$</a:t>
              </a:r>
            </a:p>
          </p:txBody>
        </p:sp>
        <p:sp>
          <p:nvSpPr>
            <p:cNvPr id="36" name="Metin kutusu 35">
              <a:extLst>
                <a:ext uri="{FF2B5EF4-FFF2-40B4-BE49-F238E27FC236}">
                  <a16:creationId xmlns:a16="http://schemas.microsoft.com/office/drawing/2014/main" id="{B4287E71-AC3B-A543-8D52-605CACE2E69B}"/>
                </a:ext>
              </a:extLst>
            </p:cNvPr>
            <p:cNvSpPr txBox="1"/>
            <p:nvPr/>
          </p:nvSpPr>
          <p:spPr>
            <a:xfrm>
              <a:off x="8062208" y="3599542"/>
              <a:ext cx="1292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Delivery (TAF/month)</a:t>
              </a:r>
            </a:p>
          </p:txBody>
        </p:sp>
        <p:sp>
          <p:nvSpPr>
            <p:cNvPr id="37" name="Metin kutusu 36">
              <a:extLst>
                <a:ext uri="{FF2B5EF4-FFF2-40B4-BE49-F238E27FC236}">
                  <a16:creationId xmlns:a16="http://schemas.microsoft.com/office/drawing/2014/main" id="{E0B84C93-B356-9249-83F2-7365D47525E8}"/>
                </a:ext>
              </a:extLst>
            </p:cNvPr>
            <p:cNvSpPr txBox="1"/>
            <p:nvPr/>
          </p:nvSpPr>
          <p:spPr>
            <a:xfrm>
              <a:off x="7300582" y="3599542"/>
              <a:ext cx="9527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</a:t>
              </a:r>
              <a:r>
                <a:rPr lang="tr-T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Delivery</a:t>
              </a:r>
            </a:p>
          </p:txBody>
        </p:sp>
        <p:sp>
          <p:nvSpPr>
            <p:cNvPr id="38" name="Metin kutusu 37">
              <a:extLst>
                <a:ext uri="{FF2B5EF4-FFF2-40B4-BE49-F238E27FC236}">
                  <a16:creationId xmlns:a16="http://schemas.microsoft.com/office/drawing/2014/main" id="{423798A4-06BE-F444-A8D8-F393416B9DD9}"/>
                </a:ext>
              </a:extLst>
            </p:cNvPr>
            <p:cNvSpPr txBox="1"/>
            <p:nvPr/>
          </p:nvSpPr>
          <p:spPr>
            <a:xfrm>
              <a:off x="6331382" y="3599542"/>
              <a:ext cx="9527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tr-T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Delivery</a:t>
              </a:r>
            </a:p>
          </p:txBody>
        </p:sp>
        <p:cxnSp>
          <p:nvCxnSpPr>
            <p:cNvPr id="40" name="Düz Ok Bağlayıcısı 39">
              <a:extLst>
                <a:ext uri="{FF2B5EF4-FFF2-40B4-BE49-F238E27FC236}">
                  <a16:creationId xmlns:a16="http://schemas.microsoft.com/office/drawing/2014/main" id="{31B8DDB8-8FD6-2E42-9F9C-544A3BA97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454" y="3067731"/>
              <a:ext cx="0" cy="57600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Düz Ok Bağlayıcısı 41">
              <a:extLst>
                <a:ext uri="{FF2B5EF4-FFF2-40B4-BE49-F238E27FC236}">
                  <a16:creationId xmlns:a16="http://schemas.microsoft.com/office/drawing/2014/main" id="{E4F687D1-8641-634F-81ED-971B23C0A4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5246" y="3067731"/>
              <a:ext cx="6120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Metin kutusu 44">
              <a:extLst>
                <a:ext uri="{FF2B5EF4-FFF2-40B4-BE49-F238E27FC236}">
                  <a16:creationId xmlns:a16="http://schemas.microsoft.com/office/drawing/2014/main" id="{EC2BFB21-A30E-D24B-A7D3-565AFA9817D0}"/>
                </a:ext>
              </a:extLst>
            </p:cNvPr>
            <p:cNvSpPr txBox="1"/>
            <p:nvPr/>
          </p:nvSpPr>
          <p:spPr>
            <a:xfrm>
              <a:off x="5140134" y="2775343"/>
              <a:ext cx="9527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r-T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Scarcity</a:t>
              </a:r>
              <a:r>
                <a:rPr lang="tr-T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tr-T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Cost</a:t>
              </a:r>
              <a:endParaRPr lang="tr-T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Metin kutusu 45">
              <a:extLst>
                <a:ext uri="{FF2B5EF4-FFF2-40B4-BE49-F238E27FC236}">
                  <a16:creationId xmlns:a16="http://schemas.microsoft.com/office/drawing/2014/main" id="{FD0A4716-8972-EC48-AE99-D37009FD1320}"/>
                </a:ext>
              </a:extLst>
            </p:cNvPr>
            <p:cNvSpPr txBox="1"/>
            <p:nvPr/>
          </p:nvSpPr>
          <p:spPr>
            <a:xfrm>
              <a:off x="6625750" y="2687545"/>
              <a:ext cx="952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r-T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Scarcity</a:t>
              </a:r>
              <a:endParaRPr lang="tr-T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Düz Bağlayıcı 47">
              <a:extLst>
                <a:ext uri="{FF2B5EF4-FFF2-40B4-BE49-F238E27FC236}">
                  <a16:creationId xmlns:a16="http://schemas.microsoft.com/office/drawing/2014/main" id="{58464900-E9DB-7C43-8B04-D9AC31A6CB7D}"/>
                </a:ext>
              </a:extLst>
            </p:cNvPr>
            <p:cNvCxnSpPr>
              <a:cxnSpLocks/>
            </p:cNvCxnSpPr>
            <p:nvPr/>
          </p:nvCxnSpPr>
          <p:spPr>
            <a:xfrm>
              <a:off x="6684751" y="2707940"/>
              <a:ext cx="0" cy="25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Düz Bağlayıcı 49">
              <a:extLst>
                <a:ext uri="{FF2B5EF4-FFF2-40B4-BE49-F238E27FC236}">
                  <a16:creationId xmlns:a16="http://schemas.microsoft.com/office/drawing/2014/main" id="{1B1618C2-4E17-6F42-8EDF-75FD6954C5F8}"/>
                </a:ext>
              </a:extLst>
            </p:cNvPr>
            <p:cNvCxnSpPr>
              <a:cxnSpLocks/>
            </p:cNvCxnSpPr>
            <p:nvPr/>
          </p:nvCxnSpPr>
          <p:spPr>
            <a:xfrm>
              <a:off x="7699074" y="2718226"/>
              <a:ext cx="0" cy="25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Düz Ok Bağlayıcısı 52">
              <a:extLst>
                <a:ext uri="{FF2B5EF4-FFF2-40B4-BE49-F238E27FC236}">
                  <a16:creationId xmlns:a16="http://schemas.microsoft.com/office/drawing/2014/main" id="{41F0E119-8A72-E747-8793-F51CFBC40887}"/>
                </a:ext>
              </a:extLst>
            </p:cNvPr>
            <p:cNvCxnSpPr>
              <a:cxnSpLocks/>
            </p:cNvCxnSpPr>
            <p:nvPr/>
          </p:nvCxnSpPr>
          <p:spPr>
            <a:xfrm>
              <a:off x="7516073" y="2844226"/>
              <a:ext cx="18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Düz Ok Bağlayıcısı 54">
              <a:extLst>
                <a:ext uri="{FF2B5EF4-FFF2-40B4-BE49-F238E27FC236}">
                  <a16:creationId xmlns:a16="http://schemas.microsoft.com/office/drawing/2014/main" id="{D17411C6-B8AF-5F4F-AC01-8AD80A4EB8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2147" y="2848881"/>
              <a:ext cx="18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7FE720FA-C83F-AB48-8960-9537E3110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5401211"/>
            <a:ext cx="8241025" cy="1073206"/>
          </a:xfrm>
        </p:spPr>
        <p:txBody>
          <a:bodyPr>
            <a:normAutofit/>
          </a:bodyPr>
          <a:lstStyle/>
          <a:p>
            <a:r>
              <a:rPr lang="en-US" dirty="0"/>
              <a:t>Strictly piecewise linear convex curves guarantee global optimum</a:t>
            </a:r>
          </a:p>
        </p:txBody>
      </p:sp>
    </p:spTree>
    <p:extLst>
      <p:ext uri="{BB962C8B-B14F-4D97-AF65-F5344CB8AC3E}">
        <p14:creationId xmlns:p14="http://schemas.microsoft.com/office/powerpoint/2010/main" val="2577266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Formulation and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r>
              <a:rPr lang="en-US" dirty="0"/>
              <a:t>Hydro-economic models use simulation and optimization separately or together.</a:t>
            </a:r>
          </a:p>
          <a:p>
            <a:pPr lvl="1"/>
            <a:r>
              <a:rPr lang="en-US" dirty="0"/>
              <a:t>Simulation (What if?)</a:t>
            </a:r>
          </a:p>
          <a:p>
            <a:pPr lvl="2"/>
            <a:r>
              <a:rPr lang="en-US" dirty="0"/>
              <a:t>Simulate decisions on a time-step</a:t>
            </a:r>
          </a:p>
          <a:p>
            <a:pPr lvl="2"/>
            <a:r>
              <a:rPr lang="en-US" dirty="0"/>
              <a:t>Based on operating rules</a:t>
            </a:r>
          </a:p>
          <a:p>
            <a:pPr lvl="2"/>
            <a:r>
              <a:rPr lang="en-US" dirty="0"/>
              <a:t>More detailed</a:t>
            </a:r>
          </a:p>
          <a:p>
            <a:pPr lvl="1"/>
            <a:r>
              <a:rPr lang="en-US" dirty="0"/>
              <a:t>Optimization (What is best?)</a:t>
            </a:r>
          </a:p>
          <a:p>
            <a:pPr lvl="2"/>
            <a:r>
              <a:rPr lang="en-US" dirty="0"/>
              <a:t>Objective function (minimize costs, maximize benefits)</a:t>
            </a:r>
          </a:p>
          <a:p>
            <a:pPr lvl="2"/>
            <a:r>
              <a:rPr lang="en-US" dirty="0"/>
              <a:t>Physical and management constraints</a:t>
            </a:r>
          </a:p>
          <a:p>
            <a:pPr lvl="2"/>
            <a:r>
              <a:rPr lang="en-US" dirty="0"/>
              <a:t>More generic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Grafik 4">
            <a:extLst>
              <a:ext uri="{FF2B5EF4-FFF2-40B4-BE49-F238E27FC236}">
                <a16:creationId xmlns:a16="http://schemas.microsoft.com/office/drawing/2014/main" id="{DDD202C6-8FEC-CC4B-AE4F-3C96BB493A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1940722"/>
              </p:ext>
            </p:extLst>
          </p:nvPr>
        </p:nvGraphicFramePr>
        <p:xfrm>
          <a:off x="3864930" y="4753603"/>
          <a:ext cx="3915918" cy="2012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88902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r>
              <a:rPr lang="en-US" dirty="0"/>
              <a:t>Infrastructure planning and operation</a:t>
            </a:r>
          </a:p>
          <a:p>
            <a:r>
              <a:rPr lang="en-US" dirty="0"/>
              <a:t>Capacity expansion</a:t>
            </a:r>
          </a:p>
          <a:p>
            <a:r>
              <a:rPr lang="en-US" dirty="0"/>
              <a:t>Conjunctive use management (surface and ground water)</a:t>
            </a:r>
          </a:p>
          <a:p>
            <a:r>
              <a:rPr lang="en-US" dirty="0"/>
              <a:t>Water allocation and market</a:t>
            </a:r>
          </a:p>
          <a:p>
            <a:r>
              <a:rPr lang="en-US" dirty="0"/>
              <a:t>Adaptation (climate change)</a:t>
            </a:r>
          </a:p>
          <a:p>
            <a:r>
              <a:rPr lang="en-US" dirty="0"/>
              <a:t>Collaboration for conflict resolution</a:t>
            </a:r>
          </a:p>
          <a:p>
            <a:r>
              <a:rPr lang="en-US" dirty="0"/>
              <a:t>Design of institutional policies (water rights, flow requirements, no groundwater overdraft)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8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California’s water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California has an extensive intertied water supply system</a:t>
            </a:r>
          </a:p>
          <a:p>
            <a:r>
              <a:rPr lang="en-US" dirty="0"/>
              <a:t>Supply-demand mismatch (spatiotemporal)</a:t>
            </a:r>
          </a:p>
          <a:p>
            <a:r>
              <a:rPr lang="en-US" dirty="0"/>
              <a:t>Water is mostly available in northern CA and Sierras</a:t>
            </a:r>
          </a:p>
          <a:p>
            <a:r>
              <a:rPr lang="en-US" dirty="0"/>
              <a:t>Agricultural demand in the Central Valley</a:t>
            </a:r>
          </a:p>
          <a:p>
            <a:r>
              <a:rPr lang="en-US" dirty="0"/>
              <a:t>Urban and industrial demands in the Bay area and southern CA</a:t>
            </a:r>
          </a:p>
          <a:p>
            <a:r>
              <a:rPr lang="en-US" dirty="0"/>
              <a:t>Reservoirs and canals were built to meet these demands in time and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54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r>
              <a:rPr lang="en-US" dirty="0"/>
              <a:t>Simplification and aggregation of physical, economic and regulatory processes and data</a:t>
            </a:r>
          </a:p>
          <a:p>
            <a:r>
              <a:rPr lang="en-US" dirty="0"/>
              <a:t>Deterministic approach (good future knowledge)</a:t>
            </a:r>
          </a:p>
          <a:p>
            <a:r>
              <a:rPr lang="en-US" dirty="0"/>
              <a:t>Linearization of non-linear functions</a:t>
            </a:r>
          </a:p>
          <a:p>
            <a:r>
              <a:rPr lang="en-US" dirty="0"/>
              <a:t>Ideal water market operations</a:t>
            </a:r>
          </a:p>
          <a:p>
            <a:r>
              <a:rPr lang="en-US" dirty="0"/>
              <a:t>Mathematical representation of social, environmental and political objectives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50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Overall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Hydro-economic models:</a:t>
            </a:r>
          </a:p>
          <a:p>
            <a:r>
              <a:rPr lang="en-US" dirty="0"/>
              <a:t>Represent engineered system, considering the economics of water demands and costs</a:t>
            </a:r>
          </a:p>
          <a:p>
            <a:r>
              <a:rPr lang="en-US" dirty="0"/>
              <a:t>Provide a framework for planning and operation</a:t>
            </a:r>
          </a:p>
          <a:p>
            <a:r>
              <a:rPr lang="en-US" dirty="0"/>
              <a:t>Increase system efficiency</a:t>
            </a:r>
          </a:p>
          <a:p>
            <a:r>
              <a:rPr lang="en-US" dirty="0"/>
              <a:t>Help decision-makers better operate complex water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68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CALVIN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CALVIN = </a:t>
            </a:r>
            <a:r>
              <a:rPr lang="en-US" b="1" dirty="0" err="1"/>
              <a:t>CA</a:t>
            </a:r>
            <a:r>
              <a:rPr lang="en-US" dirty="0" err="1"/>
              <a:t>lifornia</a:t>
            </a:r>
            <a:r>
              <a:rPr lang="en-US" dirty="0"/>
              <a:t> </a:t>
            </a:r>
            <a:r>
              <a:rPr lang="en-US" b="1" dirty="0"/>
              <a:t>V</a:t>
            </a:r>
            <a:r>
              <a:rPr lang="en-US" dirty="0"/>
              <a:t>alue </a:t>
            </a:r>
            <a:r>
              <a:rPr lang="en-US" b="1" dirty="0"/>
              <a:t>I</a:t>
            </a:r>
            <a:r>
              <a:rPr lang="en-US" dirty="0"/>
              <a:t>ntegrated </a:t>
            </a:r>
            <a:r>
              <a:rPr lang="en-US" b="1" dirty="0"/>
              <a:t>N</a:t>
            </a:r>
            <a:r>
              <a:rPr lang="en-US" dirty="0"/>
              <a:t>etwork</a:t>
            </a:r>
          </a:p>
          <a:p>
            <a:r>
              <a:rPr lang="en-US" dirty="0"/>
              <a:t>Hydroeconomic optimization model</a:t>
            </a:r>
          </a:p>
          <a:p>
            <a:r>
              <a:rPr lang="en-US" dirty="0"/>
              <a:t>Economics driven water allocation operations</a:t>
            </a:r>
          </a:p>
          <a:p>
            <a:r>
              <a:rPr lang="en-US" dirty="0"/>
              <a:t>Optimizes deliveries to users (minimizing total operating and scarcity costs)</a:t>
            </a:r>
          </a:p>
          <a:p>
            <a:r>
              <a:rPr lang="en-US" dirty="0"/>
              <a:t>Represents California’s water infrastructure</a:t>
            </a:r>
          </a:p>
          <a:p>
            <a:r>
              <a:rPr lang="en-US" dirty="0"/>
              <a:t>Historical monthly hydrology to represent hydrologic variability (Oct. 1921 to Sep. 2003)</a:t>
            </a:r>
          </a:p>
          <a:p>
            <a:r>
              <a:rPr lang="en-US" dirty="0"/>
              <a:t>2050 urban and agricultural demands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89707"/>
            <a:ext cx="2686050" cy="10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55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An integrated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CALVIN is an integrated model</a:t>
            </a:r>
          </a:p>
          <a:p>
            <a:r>
              <a:rPr lang="en-US" dirty="0"/>
              <a:t>Surface water &amp; groundwater resources are used conjunctively</a:t>
            </a:r>
          </a:p>
          <a:p>
            <a:r>
              <a:rPr lang="en-US" dirty="0"/>
              <a:t>Aggregated environmental, agricultural &amp; urban demands are represented</a:t>
            </a:r>
          </a:p>
          <a:p>
            <a:r>
              <a:rPr lang="en-US" dirty="0"/>
              <a:t>The physical system is connected via rivers, canals, aqueducts, &amp; reservoirs</a:t>
            </a:r>
          </a:p>
          <a:p>
            <a:r>
              <a:rPr lang="en-US" dirty="0"/>
              <a:t>Reservoirs carry water across time-steps (multi-period model)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93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Model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4424910" cy="4751924"/>
          </a:xfrm>
        </p:spPr>
        <p:txBody>
          <a:bodyPr/>
          <a:lstStyle/>
          <a:p>
            <a:r>
              <a:rPr lang="en-US" dirty="0"/>
              <a:t>Most agricultural activities &amp; urban population (~90%)</a:t>
            </a:r>
          </a:p>
          <a:p>
            <a:r>
              <a:rPr lang="en-US" dirty="0"/>
              <a:t>35 agricultural &amp; 30 urban demand locations</a:t>
            </a:r>
          </a:p>
          <a:p>
            <a:r>
              <a:rPr lang="en-US" dirty="0"/>
              <a:t>9 wildlife refuge demands &amp; 21 MIF requirements</a:t>
            </a:r>
          </a:p>
          <a:p>
            <a:r>
              <a:rPr lang="en-US" dirty="0"/>
              <a:t>33 groundwater basins, 53 surface reservoirs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../../../../Desktop/pyvin_course_hand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3560" y="914401"/>
            <a:ext cx="4090440" cy="5544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0386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94" y="5767489"/>
            <a:ext cx="8312150" cy="669472"/>
          </a:xfrm>
        </p:spPr>
        <p:txBody>
          <a:bodyPr>
            <a:normAutofit/>
          </a:bodyPr>
          <a:lstStyle/>
          <a:p>
            <a:r>
              <a:rPr lang="en-US" dirty="0"/>
              <a:t>Also theses, dissertations and publications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324DE6F-A2E9-C061-1229-1A16FF209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75759"/>
              </p:ext>
            </p:extLst>
          </p:nvPr>
        </p:nvGraphicFramePr>
        <p:xfrm>
          <a:off x="367994" y="1009225"/>
          <a:ext cx="8556946" cy="4663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03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hlinkClick r:id="rId3"/>
                        </a:rPr>
                        <a:t>Appendix A</a:t>
                      </a:r>
                      <a:endParaRPr lang="en-US" sz="2000" b="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SWAP Model, Agricultural Water Values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4"/>
                        </a:rPr>
                        <a:t>Appendix B1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Urban Water</a:t>
                      </a:r>
                      <a:r>
                        <a:rPr lang="en-US" sz="2000" baseline="0" dirty="0"/>
                        <a:t> Values I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5"/>
                        </a:rPr>
                        <a:t>Appendix B2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Urban Water</a:t>
                      </a:r>
                      <a:r>
                        <a:rPr lang="en-US" sz="2000" baseline="0" dirty="0"/>
                        <a:t> Values II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6"/>
                        </a:rPr>
                        <a:t>Appendix C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HEC-PRM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7"/>
                        </a:rPr>
                        <a:t>Appendix F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Environmental Constraints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8"/>
                        </a:rPr>
                        <a:t>Appendix 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Operating Costs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9"/>
                        </a:rPr>
                        <a:t>Appendix 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Infrastructure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10"/>
                        </a:rPr>
                        <a:t>Appendix I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Surface Water Hydrology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11"/>
                        </a:rPr>
                        <a:t>Appendix J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Groundwater</a:t>
                      </a:r>
                      <a:r>
                        <a:rPr lang="en-US" sz="2000" baseline="0" dirty="0"/>
                        <a:t> Hydrology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12"/>
                        </a:rPr>
                        <a:t>Appendix 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Irrigation Water</a:t>
                      </a:r>
                      <a:r>
                        <a:rPr lang="en-US" sz="2000" baseline="0" dirty="0"/>
                        <a:t> Requirements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More information</a:t>
                      </a:r>
                      <a:r>
                        <a:rPr lang="en-US" sz="2000" b="1" baseline="0" dirty="0"/>
                        <a:t> and documentation about CALVIN can be found at </a:t>
                      </a:r>
                      <a:r>
                        <a:rPr lang="en-US" sz="2000" b="1" baseline="0" dirty="0">
                          <a:hlinkClick r:id="rId13"/>
                        </a:rPr>
                        <a:t>http://calvin.ucdavis.edu/</a:t>
                      </a:r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618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Motivation for CALVIN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r>
              <a:rPr lang="en-US" dirty="0"/>
              <a:t>Interconnected water system</a:t>
            </a:r>
          </a:p>
          <a:p>
            <a:r>
              <a:rPr lang="en-US" dirty="0"/>
              <a:t>Integrated water management tools</a:t>
            </a:r>
          </a:p>
          <a:p>
            <a:pPr lvl="1"/>
            <a:r>
              <a:rPr lang="en-US" dirty="0"/>
              <a:t>Reservoir operations</a:t>
            </a:r>
          </a:p>
          <a:p>
            <a:pPr lvl="1"/>
            <a:r>
              <a:rPr lang="en-US" dirty="0"/>
              <a:t>Groundwater and conjunctive use</a:t>
            </a:r>
          </a:p>
          <a:p>
            <a:pPr lvl="1"/>
            <a:r>
              <a:rPr lang="en-US" dirty="0"/>
              <a:t>Water conservation</a:t>
            </a:r>
          </a:p>
          <a:p>
            <a:pPr lvl="1"/>
            <a:r>
              <a:rPr lang="en-US" dirty="0"/>
              <a:t>Wastewater reuse</a:t>
            </a:r>
          </a:p>
          <a:p>
            <a:pPr lvl="1"/>
            <a:r>
              <a:rPr lang="en-US" dirty="0"/>
              <a:t>Water markets and transfers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26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6F4F65-E452-812F-7BFB-05BF24EB4968}"/>
              </a:ext>
            </a:extLst>
          </p:cNvPr>
          <p:cNvSpPr/>
          <p:nvPr/>
        </p:nvSpPr>
        <p:spPr>
          <a:xfrm>
            <a:off x="6440985" y="2411301"/>
            <a:ext cx="2499815" cy="1719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Can we make better sense of this integrated system?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F01B9-67EE-597B-122A-7964E42C9152}"/>
              </a:ext>
            </a:extLst>
          </p:cNvPr>
          <p:cNvSpPr/>
          <p:nvPr/>
        </p:nvSpPr>
        <p:spPr>
          <a:xfrm>
            <a:off x="5245669" y="4457345"/>
            <a:ext cx="2445223" cy="171961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How could system management be improved?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F9E9A2C-7242-EE28-F1C6-C97A4EC5DB26}"/>
              </a:ext>
            </a:extLst>
          </p:cNvPr>
          <p:cNvSpPr/>
          <p:nvPr/>
        </p:nvSpPr>
        <p:spPr>
          <a:xfrm>
            <a:off x="1509132" y="4636733"/>
            <a:ext cx="2827360" cy="171961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What is system’s reaction to changes in facilities and policies?</a:t>
            </a:r>
          </a:p>
        </p:txBody>
      </p:sp>
    </p:spTree>
    <p:extLst>
      <p:ext uri="{BB962C8B-B14F-4D97-AF65-F5344CB8AC3E}">
        <p14:creationId xmlns:p14="http://schemas.microsoft.com/office/powerpoint/2010/main" val="1197803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CALVIN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CALVIN has been used in numerous studies:</a:t>
            </a:r>
          </a:p>
          <a:p>
            <a:r>
              <a:rPr lang="en-US" dirty="0"/>
              <a:t>Climate change &amp; adaptation</a:t>
            </a:r>
          </a:p>
          <a:p>
            <a:r>
              <a:rPr lang="en-US" dirty="0"/>
              <a:t>Groundwater overdraft</a:t>
            </a:r>
          </a:p>
          <a:p>
            <a:r>
              <a:rPr lang="en-US" dirty="0"/>
              <a:t>Groundwater recharge</a:t>
            </a:r>
          </a:p>
          <a:p>
            <a:r>
              <a:rPr lang="en-US" dirty="0"/>
              <a:t>Effects of removing a dam</a:t>
            </a:r>
          </a:p>
          <a:p>
            <a:r>
              <a:rPr lang="en-US" dirty="0"/>
              <a:t>Marginal value of expanding reservoir storage</a:t>
            </a:r>
          </a:p>
          <a:p>
            <a:r>
              <a:rPr lang="en-US" dirty="0"/>
              <a:t>Marginal value of adding/expanding infrastructure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00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Model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8"/>
            <a:ext cx="4888140" cy="52964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Water sources</a:t>
            </a:r>
          </a:p>
          <a:p>
            <a:pPr lvl="1"/>
            <a:r>
              <a:rPr lang="en-US" dirty="0"/>
              <a:t>Rim inflows, groundwater inflows and local runoff</a:t>
            </a:r>
          </a:p>
          <a:p>
            <a:r>
              <a:rPr lang="en-US" dirty="0"/>
              <a:t>Demand locations</a:t>
            </a:r>
          </a:p>
          <a:p>
            <a:pPr lvl="1"/>
            <a:r>
              <a:rPr lang="en-US" dirty="0"/>
              <a:t>Agricultural, urban, and wildlife refuge</a:t>
            </a:r>
          </a:p>
          <a:p>
            <a:r>
              <a:rPr lang="en-US" dirty="0"/>
              <a:t>Conveyance infrastructure</a:t>
            </a:r>
          </a:p>
          <a:p>
            <a:pPr lvl="1"/>
            <a:r>
              <a:rPr lang="en-US" dirty="0"/>
              <a:t>Reservoirs, pumping facilities, and canals</a:t>
            </a:r>
          </a:p>
          <a:p>
            <a:r>
              <a:rPr lang="en-US" dirty="0"/>
              <a:t>Capacity constraints</a:t>
            </a:r>
          </a:p>
          <a:p>
            <a:r>
              <a:rPr lang="en-US" dirty="0"/>
              <a:t>Regulatory requirements</a:t>
            </a:r>
          </a:p>
          <a:p>
            <a:pPr lvl="1"/>
            <a:r>
              <a:rPr lang="en-US" dirty="0"/>
              <a:t>Minimum in-stream flow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27144F-5235-5A6E-7BA0-1E68ED031EF1}"/>
              </a:ext>
            </a:extLst>
          </p:cNvPr>
          <p:cNvGrpSpPr/>
          <p:nvPr/>
        </p:nvGrpSpPr>
        <p:grpSpPr>
          <a:xfrm>
            <a:off x="5105400" y="323454"/>
            <a:ext cx="4038600" cy="6215459"/>
            <a:chOff x="4603101" y="413649"/>
            <a:chExt cx="4419600" cy="6324600"/>
          </a:xfrm>
        </p:grpSpPr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2DC9835D-3996-2868-CAA8-2EA323525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3101" y="413649"/>
              <a:ext cx="4419600" cy="6324600"/>
            </a:xfrm>
            <a:custGeom>
              <a:avLst/>
              <a:gdLst>
                <a:gd name="T0" fmla="*/ 190846 w 2640"/>
                <a:gd name="T1" fmla="*/ 1463632 h 3552"/>
                <a:gd name="T2" fmla="*/ 261158 w 2640"/>
                <a:gd name="T3" fmla="*/ 1399531 h 3552"/>
                <a:gd name="T4" fmla="*/ 361604 w 2640"/>
                <a:gd name="T5" fmla="*/ 1335431 h 3552"/>
                <a:gd name="T6" fmla="*/ 1928553 w 2640"/>
                <a:gd name="T7" fmla="*/ 854676 h 3552"/>
                <a:gd name="T8" fmla="*/ 3214254 w 2640"/>
                <a:gd name="T9" fmla="*/ 0 h 3552"/>
                <a:gd name="T10" fmla="*/ 4339244 w 2640"/>
                <a:gd name="T11" fmla="*/ 512805 h 3552"/>
                <a:gd name="T12" fmla="*/ 3937462 w 2640"/>
                <a:gd name="T13" fmla="*/ 1709351 h 3552"/>
                <a:gd name="T14" fmla="*/ 2973185 w 2640"/>
                <a:gd name="T15" fmla="*/ 2905897 h 3552"/>
                <a:gd name="T16" fmla="*/ 4419600 w 2640"/>
                <a:gd name="T17" fmla="*/ 3675106 h 3552"/>
                <a:gd name="T18" fmla="*/ 4339244 w 2640"/>
                <a:gd name="T19" fmla="*/ 4957119 h 3552"/>
                <a:gd name="T20" fmla="*/ 4017818 w 2640"/>
                <a:gd name="T21" fmla="*/ 6068197 h 3552"/>
                <a:gd name="T22" fmla="*/ 241069 w 2640"/>
                <a:gd name="T23" fmla="*/ 6324600 h 3552"/>
                <a:gd name="T24" fmla="*/ 0 w 2640"/>
                <a:gd name="T25" fmla="*/ 4700717 h 3552"/>
                <a:gd name="T26" fmla="*/ 321425 w 2640"/>
                <a:gd name="T27" fmla="*/ 3247768 h 3552"/>
                <a:gd name="T28" fmla="*/ 803564 w 2640"/>
                <a:gd name="T29" fmla="*/ 3247768 h 3552"/>
                <a:gd name="T30" fmla="*/ 401782 w 2640"/>
                <a:gd name="T31" fmla="*/ 2307625 h 3552"/>
                <a:gd name="T32" fmla="*/ 241069 w 2640"/>
                <a:gd name="T33" fmla="*/ 1367481 h 35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40"/>
                <a:gd name="T52" fmla="*/ 0 h 3552"/>
                <a:gd name="T53" fmla="*/ 2640 w 2640"/>
                <a:gd name="T54" fmla="*/ 3552 h 35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40" h="3552">
                  <a:moveTo>
                    <a:pt x="114" y="822"/>
                  </a:moveTo>
                  <a:cubicBezTo>
                    <a:pt x="128" y="810"/>
                    <a:pt x="141" y="797"/>
                    <a:pt x="156" y="786"/>
                  </a:cubicBezTo>
                  <a:cubicBezTo>
                    <a:pt x="175" y="773"/>
                    <a:pt x="216" y="750"/>
                    <a:pt x="216" y="750"/>
                  </a:cubicBezTo>
                  <a:lnTo>
                    <a:pt x="1152" y="480"/>
                  </a:lnTo>
                  <a:lnTo>
                    <a:pt x="1920" y="0"/>
                  </a:lnTo>
                  <a:lnTo>
                    <a:pt x="2592" y="288"/>
                  </a:lnTo>
                  <a:lnTo>
                    <a:pt x="2352" y="960"/>
                  </a:lnTo>
                  <a:lnTo>
                    <a:pt x="1776" y="1632"/>
                  </a:lnTo>
                  <a:lnTo>
                    <a:pt x="2640" y="2064"/>
                  </a:lnTo>
                  <a:lnTo>
                    <a:pt x="2592" y="2784"/>
                  </a:lnTo>
                  <a:lnTo>
                    <a:pt x="2400" y="3408"/>
                  </a:lnTo>
                  <a:lnTo>
                    <a:pt x="144" y="3552"/>
                  </a:lnTo>
                  <a:lnTo>
                    <a:pt x="0" y="2640"/>
                  </a:lnTo>
                  <a:lnTo>
                    <a:pt x="192" y="1824"/>
                  </a:lnTo>
                  <a:lnTo>
                    <a:pt x="480" y="1824"/>
                  </a:lnTo>
                  <a:lnTo>
                    <a:pt x="240" y="1296"/>
                  </a:lnTo>
                  <a:lnTo>
                    <a:pt x="144" y="768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2BCEA6C8-1ED5-C744-9BA1-68E3A6BCA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9901" y="2474158"/>
              <a:ext cx="1143000" cy="60960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latin typeface="Arial" charset="0"/>
                </a:rPr>
                <a:t>City A</a:t>
              </a:r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31833C9A-6302-09E2-81F8-C7F2E6621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101" y="4376049"/>
              <a:ext cx="1143000" cy="60960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latin typeface="Arial" charset="0"/>
                </a:rPr>
                <a:t>City B</a:t>
              </a:r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2C001BF0-4D29-6DAF-77C1-3DE0F82C3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002" y="4312286"/>
              <a:ext cx="1371600" cy="609600"/>
            </a:xfrm>
            <a:prstGeom prst="ellipse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>
                  <a:latin typeface="Arial" charset="0"/>
                </a:rPr>
                <a:t>Agriculture</a:t>
              </a:r>
            </a:p>
          </p:txBody>
        </p:sp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D9909543-3B89-6406-5413-6CFA502919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984101" y="5823849"/>
              <a:ext cx="1066800" cy="838200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>
                <a:defRPr/>
              </a:pPr>
              <a:endParaRPr lang="es-MX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4FBF4964-6B6B-AFE7-95D4-BFAB95EFC5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65301" y="1709049"/>
              <a:ext cx="609600" cy="4343400"/>
            </a:xfrm>
            <a:prstGeom prst="line">
              <a:avLst/>
            </a:prstGeom>
            <a:noFill/>
            <a:ln w="19050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DDF0DE64-256D-1488-D303-7DC177D9D8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12901" y="2775849"/>
              <a:ext cx="609600" cy="0"/>
            </a:xfrm>
            <a:prstGeom prst="line">
              <a:avLst/>
            </a:prstGeom>
            <a:noFill/>
            <a:ln w="76200">
              <a:solidFill>
                <a:srgbClr val="00B0F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3" name="AutoShape 11">
              <a:extLst>
                <a:ext uri="{FF2B5EF4-FFF2-40B4-BE49-F238E27FC236}">
                  <a16:creationId xmlns:a16="http://schemas.microsoft.com/office/drawing/2014/main" id="{B2FCA248-CC73-1C12-7843-73E01CB0B43D}"/>
                </a:ext>
              </a:extLst>
            </p:cNvPr>
            <p:cNvCxnSpPr>
              <a:cxnSpLocks noChangeShapeType="1"/>
              <a:stCxn id="10" idx="1"/>
              <a:endCxn id="8" idx="4"/>
            </p:cNvCxnSpPr>
            <p:nvPr/>
          </p:nvCxnSpPr>
          <p:spPr bwMode="auto">
            <a:xfrm flipV="1">
              <a:off x="5784201" y="4985649"/>
              <a:ext cx="2438400" cy="1257300"/>
            </a:xfrm>
            <a:prstGeom prst="bentConnector2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008331AE-CC84-31B7-9BB2-B7F6335005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55701" y="4604649"/>
              <a:ext cx="838200" cy="0"/>
            </a:xfrm>
            <a:prstGeom prst="line">
              <a:avLst/>
            </a:prstGeom>
            <a:noFill/>
            <a:ln w="76200">
              <a:solidFill>
                <a:srgbClr val="00B0F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7245AA33-E039-6F8D-E990-BD8014519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93701" y="4985649"/>
              <a:ext cx="0" cy="8382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6" name="Picture 16" descr="MCj04355060000[1]">
              <a:extLst>
                <a:ext uri="{FF2B5EF4-FFF2-40B4-BE49-F238E27FC236}">
                  <a16:creationId xmlns:a16="http://schemas.microsoft.com/office/drawing/2014/main" id="{48328EE3-4B3E-9238-2E9D-4C011C2E99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822301" y="1944330"/>
              <a:ext cx="838200" cy="62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" descr="MPj04141160000[1]">
              <a:extLst>
                <a:ext uri="{FF2B5EF4-FFF2-40B4-BE49-F238E27FC236}">
                  <a16:creationId xmlns:a16="http://schemas.microsoft.com/office/drawing/2014/main" id="{54CEA260-55ED-B0FB-E7A9-E6341A7ED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03501" y="3801374"/>
              <a:ext cx="838200" cy="55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8" descr="MPj04065530000[1]">
              <a:extLst>
                <a:ext uri="{FF2B5EF4-FFF2-40B4-BE49-F238E27FC236}">
                  <a16:creationId xmlns:a16="http://schemas.microsoft.com/office/drawing/2014/main" id="{859ADE31-19D6-573E-BA61-613B8590F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29501" y="3610403"/>
              <a:ext cx="990600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9" descr="MCBD20043_0000[1]">
              <a:extLst>
                <a:ext uri="{FF2B5EF4-FFF2-40B4-BE49-F238E27FC236}">
                  <a16:creationId xmlns:a16="http://schemas.microsoft.com/office/drawing/2014/main" id="{8ADAEF9E-6E4E-0528-7C85-7F664C114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965301" y="1632849"/>
              <a:ext cx="1600200" cy="879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20" descr="MPj01452260000[1]">
              <a:extLst>
                <a:ext uri="{FF2B5EF4-FFF2-40B4-BE49-F238E27FC236}">
                  <a16:creationId xmlns:a16="http://schemas.microsoft.com/office/drawing/2014/main" id="{1C26E618-652C-68A9-BBAE-54B650F343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736701" y="4985649"/>
              <a:ext cx="7366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1" descr="j0293828">
              <a:extLst>
                <a:ext uri="{FF2B5EF4-FFF2-40B4-BE49-F238E27FC236}">
                  <a16:creationId xmlns:a16="http://schemas.microsoft.com/office/drawing/2014/main" id="{D5AF0022-75C0-E51D-C3D0-24156AF6E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584301" y="1328049"/>
              <a:ext cx="650875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22" descr="Lassen Peak and Snowmelt in Lake Helen, Lassen Volcanic National Park, California">
              <a:extLst>
                <a:ext uri="{FF2B5EF4-FFF2-40B4-BE49-F238E27FC236}">
                  <a16:creationId xmlns:a16="http://schemas.microsoft.com/office/drawing/2014/main" id="{ABC9CB4C-0D25-CFA7-2CBC-6DC02B6C8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727301" y="870849"/>
              <a:ext cx="9144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ext Box 15">
              <a:extLst>
                <a:ext uri="{FF2B5EF4-FFF2-40B4-BE49-F238E27FC236}">
                  <a16:creationId xmlns:a16="http://schemas.microsoft.com/office/drawing/2014/main" id="{B49A2B82-2FE9-987A-287A-287845B2A2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9229" y="6262395"/>
              <a:ext cx="9842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Arial" charset="0"/>
                </a:rPr>
                <a:t>Aquifer</a:t>
              </a:r>
            </a:p>
          </p:txBody>
        </p:sp>
        <p:sp>
          <p:nvSpPr>
            <p:cNvPr id="24" name="Text Box 22">
              <a:extLst>
                <a:ext uri="{FF2B5EF4-FFF2-40B4-BE49-F238E27FC236}">
                  <a16:creationId xmlns:a16="http://schemas.microsoft.com/office/drawing/2014/main" id="{182E1B70-A0D5-D50D-FE07-24ECBB57FF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3629" y="3290595"/>
              <a:ext cx="76174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MX" b="1" dirty="0" err="1">
                  <a:latin typeface="Arial" charset="0"/>
                </a:rPr>
                <a:t>River</a:t>
              </a:r>
              <a:endParaRPr lang="en-US" b="1" dirty="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3063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Hydrology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56B7B587-77E7-41DA-331B-6200525806A2}"/>
              </a:ext>
            </a:extLst>
          </p:cNvPr>
          <p:cNvGrpSpPr>
            <a:grpSpLocks/>
          </p:cNvGrpSpPr>
          <p:nvPr/>
        </p:nvGrpSpPr>
        <p:grpSpPr bwMode="auto">
          <a:xfrm>
            <a:off x="0" y="1298576"/>
            <a:ext cx="9032875" cy="5057775"/>
            <a:chOff x="-1" y="1402377"/>
            <a:chExt cx="9153941" cy="5345573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CA13660-D8FE-E851-A4FC-623D6EECA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129" y="1402377"/>
              <a:ext cx="7513986" cy="531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20055D-57C1-2FF1-6EB6-62303690A8A0}"/>
                </a:ext>
              </a:extLst>
            </p:cNvPr>
            <p:cNvSpPr/>
            <p:nvPr/>
          </p:nvSpPr>
          <p:spPr>
            <a:xfrm>
              <a:off x="4240735" y="2578537"/>
              <a:ext cx="1034444" cy="525162"/>
            </a:xfrm>
            <a:prstGeom prst="ellipse">
              <a:avLst/>
            </a:prstGeom>
            <a:solidFill>
              <a:srgbClr val="00B050">
                <a:alpha val="2000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4DB453-6211-FA6F-3F41-B5352101B803}"/>
                </a:ext>
              </a:extLst>
            </p:cNvPr>
            <p:cNvSpPr/>
            <p:nvPr/>
          </p:nvSpPr>
          <p:spPr>
            <a:xfrm>
              <a:off x="5214046" y="2266460"/>
              <a:ext cx="1037661" cy="526839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767B7AB-C93D-1FDF-FC2A-BDCBDE9597D6}"/>
                </a:ext>
              </a:extLst>
            </p:cNvPr>
            <p:cNvSpPr/>
            <p:nvPr/>
          </p:nvSpPr>
          <p:spPr>
            <a:xfrm>
              <a:off x="4174776" y="5442597"/>
              <a:ext cx="1034443" cy="530195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762DF31-B264-97A8-63DB-738AD320AA55}"/>
                </a:ext>
              </a:extLst>
            </p:cNvPr>
            <p:cNvSpPr/>
            <p:nvPr/>
          </p:nvSpPr>
          <p:spPr>
            <a:xfrm>
              <a:off x="5510061" y="4424152"/>
              <a:ext cx="1034443" cy="526839"/>
            </a:xfrm>
            <a:prstGeom prst="ellipse">
              <a:avLst/>
            </a:prstGeom>
            <a:solidFill>
              <a:srgbClr val="00B050">
                <a:alpha val="2000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62F6F-DC82-7B4A-FA08-A4A34D09D67B}"/>
                </a:ext>
              </a:extLst>
            </p:cNvPr>
            <p:cNvSpPr/>
            <p:nvPr/>
          </p:nvSpPr>
          <p:spPr>
            <a:xfrm>
              <a:off x="3703404" y="3353695"/>
              <a:ext cx="1034444" cy="525162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DA8E69-8A00-8518-71A0-5C4BB8A8F742}"/>
                </a:ext>
              </a:extLst>
            </p:cNvPr>
            <p:cNvSpPr/>
            <p:nvPr/>
          </p:nvSpPr>
          <p:spPr>
            <a:xfrm>
              <a:off x="4887463" y="3160745"/>
              <a:ext cx="1034444" cy="525161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DDB93C-E427-59AF-4404-8274B9C608C3}"/>
                </a:ext>
              </a:extLst>
            </p:cNvPr>
            <p:cNvSpPr/>
            <p:nvPr/>
          </p:nvSpPr>
          <p:spPr>
            <a:xfrm>
              <a:off x="1317588" y="3256381"/>
              <a:ext cx="1036052" cy="523484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52E759F7-00E7-70D3-B3F3-513054C86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4370" y="1689683"/>
              <a:ext cx="287957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Book Antiqua" pitchFamily="18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Book Antiqua" pitchFamily="18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Book Antiqua" pitchFamily="18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C55A11"/>
                  </a:solidFill>
                  <a:cs typeface="Times New Roman" pitchFamily="18" charset="0"/>
                </a:rPr>
                <a:t>RIM INFLOWS (CalSim II)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400">
                <a:solidFill>
                  <a:srgbClr val="C55A11"/>
                </a:solidFill>
                <a:cs typeface="Times New Roman" pitchFamily="18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C55A11"/>
                  </a:solidFill>
                  <a:cs typeface="Times New Roman" pitchFamily="18" charset="0"/>
                </a:rPr>
                <a:t>NET RESERVOIR EVAPORATION (CalSim II)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509586CB-1CD6-8958-922A-0ADCEDFD1D6A}"/>
                </a:ext>
              </a:extLst>
            </p:cNvPr>
            <p:cNvCxnSpPr>
              <a:stCxn id="8" idx="7"/>
              <a:endCxn id="14" idx="1"/>
            </p:cNvCxnSpPr>
            <p:nvPr/>
          </p:nvCxnSpPr>
          <p:spPr>
            <a:xfrm rot="5400000" flipH="1" flipV="1">
              <a:off x="6099269" y="2168681"/>
              <a:ext cx="176172" cy="173748"/>
            </a:xfrm>
            <a:prstGeom prst="curvedConnector2">
              <a:avLst/>
            </a:prstGeom>
            <a:ln w="25400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DE5ACFDC-96BF-8DFB-9A3C-79A7421AD0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18243" y="5293926"/>
              <a:ext cx="223621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Book Antiqua" pitchFamily="18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Book Antiqua" pitchFamily="18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Book Antiqua" pitchFamily="18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B050"/>
                  </a:solidFill>
                  <a:cs typeface="Times New Roman" pitchFamily="18" charset="0"/>
                </a:rPr>
                <a:t>LOCAL ACCRETIONS/ DEPLETIONS (CalSim II)</a:t>
              </a:r>
            </a:p>
          </p:txBody>
        </p: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DD9A55F6-F910-99A4-6463-93312B6F9A68}"/>
                </a:ext>
              </a:extLst>
            </p:cNvPr>
            <p:cNvCxnSpPr>
              <a:stCxn id="7" idx="6"/>
              <a:endCxn id="16" idx="0"/>
            </p:cNvCxnSpPr>
            <p:nvPr/>
          </p:nvCxnSpPr>
          <p:spPr>
            <a:xfrm>
              <a:off x="5275179" y="2841957"/>
              <a:ext cx="2660917" cy="2451312"/>
            </a:xfrm>
            <a:prstGeom prst="curvedConnector2">
              <a:avLst/>
            </a:prstGeom>
            <a:ln w="25400">
              <a:solidFill>
                <a:srgbClr val="00B05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2E3A4D3F-AB95-FFB8-7986-AF26C55212F3}"/>
                </a:ext>
              </a:extLst>
            </p:cNvPr>
            <p:cNvCxnSpPr>
              <a:stCxn id="10" idx="5"/>
              <a:endCxn id="16" idx="0"/>
            </p:cNvCxnSpPr>
            <p:nvPr/>
          </p:nvCxnSpPr>
          <p:spPr>
            <a:xfrm rot="16200000" flipH="1">
              <a:off x="6954959" y="4312131"/>
              <a:ext cx="419458" cy="154281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0B05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7CBD4EE2-6C93-69B9-8D9F-898077C448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0006" y="6224730"/>
              <a:ext cx="20988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Book Antiqua" pitchFamily="18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Book Antiqua" pitchFamily="18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Book Antiqua" pitchFamily="18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BF9000"/>
                  </a:solidFill>
                  <a:cs typeface="Times New Roman" pitchFamily="18" charset="0"/>
                </a:rPr>
                <a:t>GW INFLOWS (C2VSim)</a:t>
              </a:r>
            </a:p>
          </p:txBody>
        </p: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4502BEB5-13CB-2C0C-ACC3-321DBC846C6F}"/>
                </a:ext>
              </a:extLst>
            </p:cNvPr>
            <p:cNvCxnSpPr>
              <a:stCxn id="9" idx="4"/>
              <a:endCxn id="19" idx="1"/>
            </p:cNvCxnSpPr>
            <p:nvPr/>
          </p:nvCxnSpPr>
          <p:spPr>
            <a:xfrm rot="16200000" flipH="1">
              <a:off x="4649256" y="6014728"/>
              <a:ext cx="513417" cy="429544"/>
            </a:xfrm>
            <a:prstGeom prst="curvedConnector2">
              <a:avLst/>
            </a:prstGeom>
            <a:ln w="25400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B431C147-2498-089A-93FE-D7AAF8999F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" y="1577218"/>
              <a:ext cx="296186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Book Antiqua" pitchFamily="18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Book Antiqua" pitchFamily="18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Book Antiqua" pitchFamily="18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2F5597"/>
                  </a:solidFill>
                  <a:cs typeface="Times New Roman" pitchFamily="18" charset="0"/>
                </a:rPr>
                <a:t>SEEPAGE/ EVAPORATION LOSSES </a:t>
              </a:r>
            </a:p>
          </p:txBody>
        </p: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CEDF23E3-C393-1DA1-2A64-4F7D17A24C22}"/>
                </a:ext>
              </a:extLst>
            </p:cNvPr>
            <p:cNvCxnSpPr>
              <a:stCxn id="13" idx="6"/>
              <a:endCxn id="21" idx="3"/>
            </p:cNvCxnSpPr>
            <p:nvPr/>
          </p:nvCxnSpPr>
          <p:spPr>
            <a:xfrm flipV="1">
              <a:off x="2353640" y="1838613"/>
              <a:ext cx="608118" cy="1679509"/>
            </a:xfrm>
            <a:prstGeom prst="curvedConnector3">
              <a:avLst>
                <a:gd name="adj1" fmla="val 137564"/>
              </a:avLst>
            </a:prstGeom>
            <a:ln w="25400">
              <a:solidFill>
                <a:schemeClr val="accent5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75D22EF1-3D9F-BF99-3F73-8A2B0B0BD8D9}"/>
                </a:ext>
              </a:extLst>
            </p:cNvPr>
            <p:cNvCxnSpPr>
              <a:stCxn id="11" idx="1"/>
              <a:endCxn id="21" idx="3"/>
            </p:cNvCxnSpPr>
            <p:nvPr/>
          </p:nvCxnSpPr>
          <p:spPr>
            <a:xfrm rot="16200000" flipV="1">
              <a:off x="2612062" y="2188310"/>
              <a:ext cx="1592262" cy="892871"/>
            </a:xfrm>
            <a:prstGeom prst="curvedConnector2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041A3246-DAF9-D190-54CE-28217E5E91CF}"/>
                </a:ext>
              </a:extLst>
            </p:cNvPr>
            <p:cNvCxnSpPr>
              <a:stCxn id="12" idx="2"/>
              <a:endCxn id="21" idx="3"/>
            </p:cNvCxnSpPr>
            <p:nvPr/>
          </p:nvCxnSpPr>
          <p:spPr>
            <a:xfrm rot="10800000">
              <a:off x="2961758" y="1838613"/>
              <a:ext cx="1925706" cy="1585551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accent5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80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Water demand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</a:t>
            </a:fld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AFDFA1A-204C-C94D-82E7-3B27B15E2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56" y="1024680"/>
            <a:ext cx="4656844" cy="52605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4272534" cy="4751924"/>
          </a:xfrm>
        </p:spPr>
        <p:txBody>
          <a:bodyPr/>
          <a:lstStyle/>
          <a:p>
            <a:r>
              <a:rPr lang="en-US" dirty="0"/>
              <a:t>Agricultural water demand mostly in the Central Valley</a:t>
            </a:r>
          </a:p>
          <a:p>
            <a:r>
              <a:rPr lang="en-US" dirty="0"/>
              <a:t>Urban demand mostly in the Bay area and southern CA</a:t>
            </a:r>
          </a:p>
          <a:p>
            <a:r>
              <a:rPr lang="en-US" dirty="0"/>
              <a:t>Environmental demands</a:t>
            </a:r>
          </a:p>
          <a:p>
            <a:pPr lvl="1"/>
            <a:r>
              <a:rPr lang="en-US" dirty="0"/>
              <a:t>Wildlife refuge</a:t>
            </a:r>
          </a:p>
          <a:p>
            <a:pPr lvl="1"/>
            <a:r>
              <a:rPr lang="en-US" dirty="0"/>
              <a:t>Minimum instream flow</a:t>
            </a:r>
          </a:p>
          <a:p>
            <a:pPr lvl="1"/>
            <a:r>
              <a:rPr lang="en-US" dirty="0"/>
              <a:t>Required Delta outflow</a:t>
            </a:r>
          </a:p>
        </p:txBody>
      </p:sp>
      <p:sp>
        <p:nvSpPr>
          <p:cNvPr id="6" name="Serbest Form 5">
            <a:extLst>
              <a:ext uri="{FF2B5EF4-FFF2-40B4-BE49-F238E27FC236}">
                <a16:creationId xmlns:a16="http://schemas.microsoft.com/office/drawing/2014/main" id="{A3D75CFF-15FE-734E-AE6A-1E4DC7131309}"/>
              </a:ext>
            </a:extLst>
          </p:cNvPr>
          <p:cNvSpPr/>
          <p:nvPr/>
        </p:nvSpPr>
        <p:spPr>
          <a:xfrm>
            <a:off x="5312664" y="1773882"/>
            <a:ext cx="1764792" cy="3081582"/>
          </a:xfrm>
          <a:custGeom>
            <a:avLst/>
            <a:gdLst>
              <a:gd name="connsiteX0" fmla="*/ 155448 w 1764792"/>
              <a:gd name="connsiteY0" fmla="*/ 54 h 3081582"/>
              <a:gd name="connsiteX1" fmla="*/ 201168 w 1764792"/>
              <a:gd name="connsiteY1" fmla="*/ 27486 h 3081582"/>
              <a:gd name="connsiteX2" fmla="*/ 210312 w 1764792"/>
              <a:gd name="connsiteY2" fmla="*/ 54918 h 3081582"/>
              <a:gd name="connsiteX3" fmla="*/ 237744 w 1764792"/>
              <a:gd name="connsiteY3" fmla="*/ 73206 h 3081582"/>
              <a:gd name="connsiteX4" fmla="*/ 274320 w 1764792"/>
              <a:gd name="connsiteY4" fmla="*/ 128070 h 3081582"/>
              <a:gd name="connsiteX5" fmla="*/ 292608 w 1764792"/>
              <a:gd name="connsiteY5" fmla="*/ 155502 h 3081582"/>
              <a:gd name="connsiteX6" fmla="*/ 320040 w 1764792"/>
              <a:gd name="connsiteY6" fmla="*/ 182934 h 3081582"/>
              <a:gd name="connsiteX7" fmla="*/ 347472 w 1764792"/>
              <a:gd name="connsiteY7" fmla="*/ 237798 h 3081582"/>
              <a:gd name="connsiteX8" fmla="*/ 374904 w 1764792"/>
              <a:gd name="connsiteY8" fmla="*/ 265230 h 3081582"/>
              <a:gd name="connsiteX9" fmla="*/ 393192 w 1764792"/>
              <a:gd name="connsiteY9" fmla="*/ 320094 h 3081582"/>
              <a:gd name="connsiteX10" fmla="*/ 429768 w 1764792"/>
              <a:gd name="connsiteY10" fmla="*/ 374958 h 3081582"/>
              <a:gd name="connsiteX11" fmla="*/ 457200 w 1764792"/>
              <a:gd name="connsiteY11" fmla="*/ 429822 h 3081582"/>
              <a:gd name="connsiteX12" fmla="*/ 475488 w 1764792"/>
              <a:gd name="connsiteY12" fmla="*/ 484686 h 3081582"/>
              <a:gd name="connsiteX13" fmla="*/ 493776 w 1764792"/>
              <a:gd name="connsiteY13" fmla="*/ 512118 h 3081582"/>
              <a:gd name="connsiteX14" fmla="*/ 512064 w 1764792"/>
              <a:gd name="connsiteY14" fmla="*/ 566982 h 3081582"/>
              <a:gd name="connsiteX15" fmla="*/ 530352 w 1764792"/>
              <a:gd name="connsiteY15" fmla="*/ 621846 h 3081582"/>
              <a:gd name="connsiteX16" fmla="*/ 539496 w 1764792"/>
              <a:gd name="connsiteY16" fmla="*/ 649278 h 3081582"/>
              <a:gd name="connsiteX17" fmla="*/ 576072 w 1764792"/>
              <a:gd name="connsiteY17" fmla="*/ 731574 h 3081582"/>
              <a:gd name="connsiteX18" fmla="*/ 585216 w 1764792"/>
              <a:gd name="connsiteY18" fmla="*/ 759006 h 3081582"/>
              <a:gd name="connsiteX19" fmla="*/ 594360 w 1764792"/>
              <a:gd name="connsiteY19" fmla="*/ 786438 h 3081582"/>
              <a:gd name="connsiteX20" fmla="*/ 612648 w 1764792"/>
              <a:gd name="connsiteY20" fmla="*/ 813870 h 3081582"/>
              <a:gd name="connsiteX21" fmla="*/ 630936 w 1764792"/>
              <a:gd name="connsiteY21" fmla="*/ 868734 h 3081582"/>
              <a:gd name="connsiteX22" fmla="*/ 649224 w 1764792"/>
              <a:gd name="connsiteY22" fmla="*/ 923598 h 3081582"/>
              <a:gd name="connsiteX23" fmla="*/ 676656 w 1764792"/>
              <a:gd name="connsiteY23" fmla="*/ 1024182 h 3081582"/>
              <a:gd name="connsiteX24" fmla="*/ 704088 w 1764792"/>
              <a:gd name="connsiteY24" fmla="*/ 1152198 h 3081582"/>
              <a:gd name="connsiteX25" fmla="*/ 713232 w 1764792"/>
              <a:gd name="connsiteY25" fmla="*/ 1197918 h 3081582"/>
              <a:gd name="connsiteX26" fmla="*/ 731520 w 1764792"/>
              <a:gd name="connsiteY26" fmla="*/ 1335078 h 3081582"/>
              <a:gd name="connsiteX27" fmla="*/ 749808 w 1764792"/>
              <a:gd name="connsiteY27" fmla="*/ 1499670 h 3081582"/>
              <a:gd name="connsiteX28" fmla="*/ 758952 w 1764792"/>
              <a:gd name="connsiteY28" fmla="*/ 1554534 h 3081582"/>
              <a:gd name="connsiteX29" fmla="*/ 777240 w 1764792"/>
              <a:gd name="connsiteY29" fmla="*/ 1609398 h 3081582"/>
              <a:gd name="connsiteX30" fmla="*/ 804672 w 1764792"/>
              <a:gd name="connsiteY30" fmla="*/ 1691694 h 3081582"/>
              <a:gd name="connsiteX31" fmla="*/ 822960 w 1764792"/>
              <a:gd name="connsiteY31" fmla="*/ 1746558 h 3081582"/>
              <a:gd name="connsiteX32" fmla="*/ 850392 w 1764792"/>
              <a:gd name="connsiteY32" fmla="*/ 1801422 h 3081582"/>
              <a:gd name="connsiteX33" fmla="*/ 877824 w 1764792"/>
              <a:gd name="connsiteY33" fmla="*/ 1819710 h 3081582"/>
              <a:gd name="connsiteX34" fmla="*/ 923544 w 1764792"/>
              <a:gd name="connsiteY34" fmla="*/ 1865430 h 3081582"/>
              <a:gd name="connsiteX35" fmla="*/ 941832 w 1764792"/>
              <a:gd name="connsiteY35" fmla="*/ 1892862 h 3081582"/>
              <a:gd name="connsiteX36" fmla="*/ 996696 w 1764792"/>
              <a:gd name="connsiteY36" fmla="*/ 1929438 h 3081582"/>
              <a:gd name="connsiteX37" fmla="*/ 1042416 w 1764792"/>
              <a:gd name="connsiteY37" fmla="*/ 1966014 h 3081582"/>
              <a:gd name="connsiteX38" fmla="*/ 1060704 w 1764792"/>
              <a:gd name="connsiteY38" fmla="*/ 1993446 h 3081582"/>
              <a:gd name="connsiteX39" fmla="*/ 1115568 w 1764792"/>
              <a:gd name="connsiteY39" fmla="*/ 2030022 h 3081582"/>
              <a:gd name="connsiteX40" fmla="*/ 1133856 w 1764792"/>
              <a:gd name="connsiteY40" fmla="*/ 2057454 h 3081582"/>
              <a:gd name="connsiteX41" fmla="*/ 1188720 w 1764792"/>
              <a:gd name="connsiteY41" fmla="*/ 2094030 h 3081582"/>
              <a:gd name="connsiteX42" fmla="*/ 1216152 w 1764792"/>
              <a:gd name="connsiteY42" fmla="*/ 2112318 h 3081582"/>
              <a:gd name="connsiteX43" fmla="*/ 1243584 w 1764792"/>
              <a:gd name="connsiteY43" fmla="*/ 2139750 h 3081582"/>
              <a:gd name="connsiteX44" fmla="*/ 1298448 w 1764792"/>
              <a:gd name="connsiteY44" fmla="*/ 2176326 h 3081582"/>
              <a:gd name="connsiteX45" fmla="*/ 1325880 w 1764792"/>
              <a:gd name="connsiteY45" fmla="*/ 2194614 h 3081582"/>
              <a:gd name="connsiteX46" fmla="*/ 1371600 w 1764792"/>
              <a:gd name="connsiteY46" fmla="*/ 2240334 h 3081582"/>
              <a:gd name="connsiteX47" fmla="*/ 1426464 w 1764792"/>
              <a:gd name="connsiteY47" fmla="*/ 2295198 h 3081582"/>
              <a:gd name="connsiteX48" fmla="*/ 1453896 w 1764792"/>
              <a:gd name="connsiteY48" fmla="*/ 2313486 h 3081582"/>
              <a:gd name="connsiteX49" fmla="*/ 1499616 w 1764792"/>
              <a:gd name="connsiteY49" fmla="*/ 2368350 h 3081582"/>
              <a:gd name="connsiteX50" fmla="*/ 1527048 w 1764792"/>
              <a:gd name="connsiteY50" fmla="*/ 2386638 h 3081582"/>
              <a:gd name="connsiteX51" fmla="*/ 1581912 w 1764792"/>
              <a:gd name="connsiteY51" fmla="*/ 2432358 h 3081582"/>
              <a:gd name="connsiteX52" fmla="*/ 1645920 w 1764792"/>
              <a:gd name="connsiteY52" fmla="*/ 2514654 h 3081582"/>
              <a:gd name="connsiteX53" fmla="*/ 1664208 w 1764792"/>
              <a:gd name="connsiteY53" fmla="*/ 2542086 h 3081582"/>
              <a:gd name="connsiteX54" fmla="*/ 1709928 w 1764792"/>
              <a:gd name="connsiteY54" fmla="*/ 2596950 h 3081582"/>
              <a:gd name="connsiteX55" fmla="*/ 1719072 w 1764792"/>
              <a:gd name="connsiteY55" fmla="*/ 2624382 h 3081582"/>
              <a:gd name="connsiteX56" fmla="*/ 1737360 w 1764792"/>
              <a:gd name="connsiteY56" fmla="*/ 2651814 h 3081582"/>
              <a:gd name="connsiteX57" fmla="*/ 1764792 w 1764792"/>
              <a:gd name="connsiteY57" fmla="*/ 2743254 h 3081582"/>
              <a:gd name="connsiteX58" fmla="*/ 1746504 w 1764792"/>
              <a:gd name="connsiteY58" fmla="*/ 2962710 h 3081582"/>
              <a:gd name="connsiteX59" fmla="*/ 1728216 w 1764792"/>
              <a:gd name="connsiteY59" fmla="*/ 3017574 h 3081582"/>
              <a:gd name="connsiteX60" fmla="*/ 1719072 w 1764792"/>
              <a:gd name="connsiteY60" fmla="*/ 3045006 h 3081582"/>
              <a:gd name="connsiteX61" fmla="*/ 1664208 w 1764792"/>
              <a:gd name="connsiteY61" fmla="*/ 3072438 h 3081582"/>
              <a:gd name="connsiteX62" fmla="*/ 1636776 w 1764792"/>
              <a:gd name="connsiteY62" fmla="*/ 3081582 h 3081582"/>
              <a:gd name="connsiteX63" fmla="*/ 1508760 w 1764792"/>
              <a:gd name="connsiteY63" fmla="*/ 3063294 h 3081582"/>
              <a:gd name="connsiteX64" fmla="*/ 1444752 w 1764792"/>
              <a:gd name="connsiteY64" fmla="*/ 3045006 h 3081582"/>
              <a:gd name="connsiteX65" fmla="*/ 1417320 w 1764792"/>
              <a:gd name="connsiteY65" fmla="*/ 3026718 h 3081582"/>
              <a:gd name="connsiteX66" fmla="*/ 1371600 w 1764792"/>
              <a:gd name="connsiteY66" fmla="*/ 2971854 h 3081582"/>
              <a:gd name="connsiteX67" fmla="*/ 1353312 w 1764792"/>
              <a:gd name="connsiteY67" fmla="*/ 2944422 h 3081582"/>
              <a:gd name="connsiteX68" fmla="*/ 1325880 w 1764792"/>
              <a:gd name="connsiteY68" fmla="*/ 2916990 h 3081582"/>
              <a:gd name="connsiteX69" fmla="*/ 1289304 w 1764792"/>
              <a:gd name="connsiteY69" fmla="*/ 2862126 h 3081582"/>
              <a:gd name="connsiteX70" fmla="*/ 1271016 w 1764792"/>
              <a:gd name="connsiteY70" fmla="*/ 2834694 h 3081582"/>
              <a:gd name="connsiteX71" fmla="*/ 1207008 w 1764792"/>
              <a:gd name="connsiteY71" fmla="*/ 2752398 h 3081582"/>
              <a:gd name="connsiteX72" fmla="*/ 1188720 w 1764792"/>
              <a:gd name="connsiteY72" fmla="*/ 2724966 h 3081582"/>
              <a:gd name="connsiteX73" fmla="*/ 1179576 w 1764792"/>
              <a:gd name="connsiteY73" fmla="*/ 2697534 h 3081582"/>
              <a:gd name="connsiteX74" fmla="*/ 1143000 w 1764792"/>
              <a:gd name="connsiteY74" fmla="*/ 2642670 h 3081582"/>
              <a:gd name="connsiteX75" fmla="*/ 1124712 w 1764792"/>
              <a:gd name="connsiteY75" fmla="*/ 2615238 h 3081582"/>
              <a:gd name="connsiteX76" fmla="*/ 1106424 w 1764792"/>
              <a:gd name="connsiteY76" fmla="*/ 2587806 h 3081582"/>
              <a:gd name="connsiteX77" fmla="*/ 1078992 w 1764792"/>
              <a:gd name="connsiteY77" fmla="*/ 2569518 h 3081582"/>
              <a:gd name="connsiteX78" fmla="*/ 1033272 w 1764792"/>
              <a:gd name="connsiteY78" fmla="*/ 2523798 h 3081582"/>
              <a:gd name="connsiteX79" fmla="*/ 987552 w 1764792"/>
              <a:gd name="connsiteY79" fmla="*/ 2478078 h 3081582"/>
              <a:gd name="connsiteX80" fmla="*/ 950976 w 1764792"/>
              <a:gd name="connsiteY80" fmla="*/ 2423214 h 3081582"/>
              <a:gd name="connsiteX81" fmla="*/ 868680 w 1764792"/>
              <a:gd name="connsiteY81" fmla="*/ 2340918 h 3081582"/>
              <a:gd name="connsiteX82" fmla="*/ 841248 w 1764792"/>
              <a:gd name="connsiteY82" fmla="*/ 2313486 h 3081582"/>
              <a:gd name="connsiteX83" fmla="*/ 822960 w 1764792"/>
              <a:gd name="connsiteY83" fmla="*/ 2286054 h 3081582"/>
              <a:gd name="connsiteX84" fmla="*/ 795528 w 1764792"/>
              <a:gd name="connsiteY84" fmla="*/ 2267766 h 3081582"/>
              <a:gd name="connsiteX85" fmla="*/ 749808 w 1764792"/>
              <a:gd name="connsiteY85" fmla="*/ 2222046 h 3081582"/>
              <a:gd name="connsiteX86" fmla="*/ 704088 w 1764792"/>
              <a:gd name="connsiteY86" fmla="*/ 2176326 h 3081582"/>
              <a:gd name="connsiteX87" fmla="*/ 658368 w 1764792"/>
              <a:gd name="connsiteY87" fmla="*/ 2121462 h 3081582"/>
              <a:gd name="connsiteX88" fmla="*/ 621792 w 1764792"/>
              <a:gd name="connsiteY88" fmla="*/ 2066598 h 3081582"/>
              <a:gd name="connsiteX89" fmla="*/ 603504 w 1764792"/>
              <a:gd name="connsiteY89" fmla="*/ 2039166 h 3081582"/>
              <a:gd name="connsiteX90" fmla="*/ 585216 w 1764792"/>
              <a:gd name="connsiteY90" fmla="*/ 2011734 h 3081582"/>
              <a:gd name="connsiteX91" fmla="*/ 521208 w 1764792"/>
              <a:gd name="connsiteY91" fmla="*/ 1929438 h 3081582"/>
              <a:gd name="connsiteX92" fmla="*/ 502920 w 1764792"/>
              <a:gd name="connsiteY92" fmla="*/ 1902006 h 3081582"/>
              <a:gd name="connsiteX93" fmla="*/ 493776 w 1764792"/>
              <a:gd name="connsiteY93" fmla="*/ 1874574 h 3081582"/>
              <a:gd name="connsiteX94" fmla="*/ 475488 w 1764792"/>
              <a:gd name="connsiteY94" fmla="*/ 1847142 h 3081582"/>
              <a:gd name="connsiteX95" fmla="*/ 457200 w 1764792"/>
              <a:gd name="connsiteY95" fmla="*/ 1792278 h 3081582"/>
              <a:gd name="connsiteX96" fmla="*/ 448056 w 1764792"/>
              <a:gd name="connsiteY96" fmla="*/ 1764846 h 3081582"/>
              <a:gd name="connsiteX97" fmla="*/ 429768 w 1764792"/>
              <a:gd name="connsiteY97" fmla="*/ 1700838 h 3081582"/>
              <a:gd name="connsiteX98" fmla="*/ 411480 w 1764792"/>
              <a:gd name="connsiteY98" fmla="*/ 1673406 h 3081582"/>
              <a:gd name="connsiteX99" fmla="*/ 402336 w 1764792"/>
              <a:gd name="connsiteY99" fmla="*/ 1645974 h 3081582"/>
              <a:gd name="connsiteX100" fmla="*/ 384048 w 1764792"/>
              <a:gd name="connsiteY100" fmla="*/ 1572822 h 3081582"/>
              <a:gd name="connsiteX101" fmla="*/ 374904 w 1764792"/>
              <a:gd name="connsiteY101" fmla="*/ 1545390 h 3081582"/>
              <a:gd name="connsiteX102" fmla="*/ 356616 w 1764792"/>
              <a:gd name="connsiteY102" fmla="*/ 1435662 h 3081582"/>
              <a:gd name="connsiteX103" fmla="*/ 338328 w 1764792"/>
              <a:gd name="connsiteY103" fmla="*/ 1353366 h 3081582"/>
              <a:gd name="connsiteX104" fmla="*/ 329184 w 1764792"/>
              <a:gd name="connsiteY104" fmla="*/ 1307646 h 3081582"/>
              <a:gd name="connsiteX105" fmla="*/ 310896 w 1764792"/>
              <a:gd name="connsiteY105" fmla="*/ 1252782 h 3081582"/>
              <a:gd name="connsiteX106" fmla="*/ 301752 w 1764792"/>
              <a:gd name="connsiteY106" fmla="*/ 1216206 h 3081582"/>
              <a:gd name="connsiteX107" fmla="*/ 283464 w 1764792"/>
              <a:gd name="connsiteY107" fmla="*/ 1161342 h 3081582"/>
              <a:gd name="connsiteX108" fmla="*/ 265176 w 1764792"/>
              <a:gd name="connsiteY108" fmla="*/ 1106478 h 3081582"/>
              <a:gd name="connsiteX109" fmla="*/ 256032 w 1764792"/>
              <a:gd name="connsiteY109" fmla="*/ 1079046 h 3081582"/>
              <a:gd name="connsiteX110" fmla="*/ 237744 w 1764792"/>
              <a:gd name="connsiteY110" fmla="*/ 1015038 h 3081582"/>
              <a:gd name="connsiteX111" fmla="*/ 219456 w 1764792"/>
              <a:gd name="connsiteY111" fmla="*/ 987606 h 3081582"/>
              <a:gd name="connsiteX112" fmla="*/ 192024 w 1764792"/>
              <a:gd name="connsiteY112" fmla="*/ 905310 h 3081582"/>
              <a:gd name="connsiteX113" fmla="*/ 146304 w 1764792"/>
              <a:gd name="connsiteY113" fmla="*/ 768150 h 3081582"/>
              <a:gd name="connsiteX114" fmla="*/ 137160 w 1764792"/>
              <a:gd name="connsiteY114" fmla="*/ 740718 h 3081582"/>
              <a:gd name="connsiteX115" fmla="*/ 128016 w 1764792"/>
              <a:gd name="connsiteY115" fmla="*/ 713286 h 3081582"/>
              <a:gd name="connsiteX116" fmla="*/ 118872 w 1764792"/>
              <a:gd name="connsiteY116" fmla="*/ 676710 h 3081582"/>
              <a:gd name="connsiteX117" fmla="*/ 109728 w 1764792"/>
              <a:gd name="connsiteY117" fmla="*/ 630990 h 3081582"/>
              <a:gd name="connsiteX118" fmla="*/ 91440 w 1764792"/>
              <a:gd name="connsiteY118" fmla="*/ 576126 h 3081582"/>
              <a:gd name="connsiteX119" fmla="*/ 82296 w 1764792"/>
              <a:gd name="connsiteY119" fmla="*/ 548694 h 3081582"/>
              <a:gd name="connsiteX120" fmla="*/ 54864 w 1764792"/>
              <a:gd name="connsiteY120" fmla="*/ 457254 h 3081582"/>
              <a:gd name="connsiteX121" fmla="*/ 45720 w 1764792"/>
              <a:gd name="connsiteY121" fmla="*/ 429822 h 3081582"/>
              <a:gd name="connsiteX122" fmla="*/ 27432 w 1764792"/>
              <a:gd name="connsiteY122" fmla="*/ 402390 h 3081582"/>
              <a:gd name="connsiteX123" fmla="*/ 18288 w 1764792"/>
              <a:gd name="connsiteY123" fmla="*/ 365814 h 3081582"/>
              <a:gd name="connsiteX124" fmla="*/ 9144 w 1764792"/>
              <a:gd name="connsiteY124" fmla="*/ 320094 h 3081582"/>
              <a:gd name="connsiteX125" fmla="*/ 0 w 1764792"/>
              <a:gd name="connsiteY125" fmla="*/ 292662 h 3081582"/>
              <a:gd name="connsiteX126" fmla="*/ 9144 w 1764792"/>
              <a:gd name="connsiteY126" fmla="*/ 118926 h 3081582"/>
              <a:gd name="connsiteX127" fmla="*/ 27432 w 1764792"/>
              <a:gd name="connsiteY127" fmla="*/ 64062 h 3081582"/>
              <a:gd name="connsiteX128" fmla="*/ 109728 w 1764792"/>
              <a:gd name="connsiteY128" fmla="*/ 18342 h 3081582"/>
              <a:gd name="connsiteX129" fmla="*/ 155448 w 1764792"/>
              <a:gd name="connsiteY129" fmla="*/ 54 h 3081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764792" h="3081582">
                <a:moveTo>
                  <a:pt x="155448" y="54"/>
                </a:moveTo>
                <a:cubicBezTo>
                  <a:pt x="170688" y="1578"/>
                  <a:pt x="188601" y="14919"/>
                  <a:pt x="201168" y="27486"/>
                </a:cubicBezTo>
                <a:cubicBezTo>
                  <a:pt x="207984" y="34302"/>
                  <a:pt x="204291" y="47392"/>
                  <a:pt x="210312" y="54918"/>
                </a:cubicBezTo>
                <a:cubicBezTo>
                  <a:pt x="217177" y="63500"/>
                  <a:pt x="228600" y="67110"/>
                  <a:pt x="237744" y="73206"/>
                </a:cubicBezTo>
                <a:lnTo>
                  <a:pt x="274320" y="128070"/>
                </a:lnTo>
                <a:cubicBezTo>
                  <a:pt x="280416" y="137214"/>
                  <a:pt x="284837" y="147731"/>
                  <a:pt x="292608" y="155502"/>
                </a:cubicBezTo>
                <a:cubicBezTo>
                  <a:pt x="301752" y="164646"/>
                  <a:pt x="311761" y="173000"/>
                  <a:pt x="320040" y="182934"/>
                </a:cubicBezTo>
                <a:cubicBezTo>
                  <a:pt x="391981" y="269263"/>
                  <a:pt x="292485" y="155318"/>
                  <a:pt x="347472" y="237798"/>
                </a:cubicBezTo>
                <a:cubicBezTo>
                  <a:pt x="354645" y="248558"/>
                  <a:pt x="365760" y="256086"/>
                  <a:pt x="374904" y="265230"/>
                </a:cubicBezTo>
                <a:cubicBezTo>
                  <a:pt x="381000" y="283518"/>
                  <a:pt x="382499" y="304054"/>
                  <a:pt x="393192" y="320094"/>
                </a:cubicBezTo>
                <a:cubicBezTo>
                  <a:pt x="405384" y="338382"/>
                  <a:pt x="422817" y="354106"/>
                  <a:pt x="429768" y="374958"/>
                </a:cubicBezTo>
                <a:cubicBezTo>
                  <a:pt x="463116" y="475002"/>
                  <a:pt x="409931" y="323467"/>
                  <a:pt x="457200" y="429822"/>
                </a:cubicBezTo>
                <a:cubicBezTo>
                  <a:pt x="465029" y="447438"/>
                  <a:pt x="464795" y="468646"/>
                  <a:pt x="475488" y="484686"/>
                </a:cubicBezTo>
                <a:cubicBezTo>
                  <a:pt x="481584" y="493830"/>
                  <a:pt x="489313" y="502075"/>
                  <a:pt x="493776" y="512118"/>
                </a:cubicBezTo>
                <a:cubicBezTo>
                  <a:pt x="501605" y="529734"/>
                  <a:pt x="505968" y="548694"/>
                  <a:pt x="512064" y="566982"/>
                </a:cubicBezTo>
                <a:lnTo>
                  <a:pt x="530352" y="621846"/>
                </a:lnTo>
                <a:cubicBezTo>
                  <a:pt x="533400" y="630990"/>
                  <a:pt x="534149" y="641258"/>
                  <a:pt x="539496" y="649278"/>
                </a:cubicBezTo>
                <a:cubicBezTo>
                  <a:pt x="568477" y="692750"/>
                  <a:pt x="554309" y="666284"/>
                  <a:pt x="576072" y="731574"/>
                </a:cubicBezTo>
                <a:lnTo>
                  <a:pt x="585216" y="759006"/>
                </a:lnTo>
                <a:cubicBezTo>
                  <a:pt x="588264" y="768150"/>
                  <a:pt x="589013" y="778418"/>
                  <a:pt x="594360" y="786438"/>
                </a:cubicBezTo>
                <a:cubicBezTo>
                  <a:pt x="600456" y="795582"/>
                  <a:pt x="608185" y="803827"/>
                  <a:pt x="612648" y="813870"/>
                </a:cubicBezTo>
                <a:cubicBezTo>
                  <a:pt x="620477" y="831486"/>
                  <a:pt x="624840" y="850446"/>
                  <a:pt x="630936" y="868734"/>
                </a:cubicBezTo>
                <a:lnTo>
                  <a:pt x="649224" y="923598"/>
                </a:lnTo>
                <a:cubicBezTo>
                  <a:pt x="666316" y="974875"/>
                  <a:pt x="656030" y="941679"/>
                  <a:pt x="676656" y="1024182"/>
                </a:cubicBezTo>
                <a:cubicBezTo>
                  <a:pt x="693339" y="1090914"/>
                  <a:pt x="683335" y="1048435"/>
                  <a:pt x="704088" y="1152198"/>
                </a:cubicBezTo>
                <a:cubicBezTo>
                  <a:pt x="707136" y="1167438"/>
                  <a:pt x="711178" y="1182513"/>
                  <a:pt x="713232" y="1197918"/>
                </a:cubicBezTo>
                <a:cubicBezTo>
                  <a:pt x="719328" y="1243638"/>
                  <a:pt x="726024" y="1289282"/>
                  <a:pt x="731520" y="1335078"/>
                </a:cubicBezTo>
                <a:cubicBezTo>
                  <a:pt x="745495" y="1451535"/>
                  <a:pt x="734951" y="1395669"/>
                  <a:pt x="749808" y="1499670"/>
                </a:cubicBezTo>
                <a:cubicBezTo>
                  <a:pt x="752430" y="1518024"/>
                  <a:pt x="754455" y="1536547"/>
                  <a:pt x="758952" y="1554534"/>
                </a:cubicBezTo>
                <a:cubicBezTo>
                  <a:pt x="763627" y="1573236"/>
                  <a:pt x="771144" y="1591110"/>
                  <a:pt x="777240" y="1609398"/>
                </a:cubicBezTo>
                <a:lnTo>
                  <a:pt x="804672" y="1691694"/>
                </a:lnTo>
                <a:lnTo>
                  <a:pt x="822960" y="1746558"/>
                </a:lnTo>
                <a:cubicBezTo>
                  <a:pt x="830397" y="1768869"/>
                  <a:pt x="832666" y="1783696"/>
                  <a:pt x="850392" y="1801422"/>
                </a:cubicBezTo>
                <a:cubicBezTo>
                  <a:pt x="858163" y="1809193"/>
                  <a:pt x="868680" y="1813614"/>
                  <a:pt x="877824" y="1819710"/>
                </a:cubicBezTo>
                <a:cubicBezTo>
                  <a:pt x="926592" y="1892862"/>
                  <a:pt x="862584" y="1804470"/>
                  <a:pt x="923544" y="1865430"/>
                </a:cubicBezTo>
                <a:cubicBezTo>
                  <a:pt x="931315" y="1873201"/>
                  <a:pt x="933561" y="1885625"/>
                  <a:pt x="941832" y="1892862"/>
                </a:cubicBezTo>
                <a:cubicBezTo>
                  <a:pt x="958373" y="1907336"/>
                  <a:pt x="996696" y="1929438"/>
                  <a:pt x="996696" y="1929438"/>
                </a:cubicBezTo>
                <a:cubicBezTo>
                  <a:pt x="1049107" y="2008054"/>
                  <a:pt x="979320" y="1915537"/>
                  <a:pt x="1042416" y="1966014"/>
                </a:cubicBezTo>
                <a:cubicBezTo>
                  <a:pt x="1050998" y="1972879"/>
                  <a:pt x="1052433" y="1986209"/>
                  <a:pt x="1060704" y="1993446"/>
                </a:cubicBezTo>
                <a:cubicBezTo>
                  <a:pt x="1077245" y="2007920"/>
                  <a:pt x="1115568" y="2030022"/>
                  <a:pt x="1115568" y="2030022"/>
                </a:cubicBezTo>
                <a:cubicBezTo>
                  <a:pt x="1121664" y="2039166"/>
                  <a:pt x="1125585" y="2050217"/>
                  <a:pt x="1133856" y="2057454"/>
                </a:cubicBezTo>
                <a:cubicBezTo>
                  <a:pt x="1150397" y="2071928"/>
                  <a:pt x="1170432" y="2081838"/>
                  <a:pt x="1188720" y="2094030"/>
                </a:cubicBezTo>
                <a:cubicBezTo>
                  <a:pt x="1197864" y="2100126"/>
                  <a:pt x="1208381" y="2104547"/>
                  <a:pt x="1216152" y="2112318"/>
                </a:cubicBezTo>
                <a:cubicBezTo>
                  <a:pt x="1225296" y="2121462"/>
                  <a:pt x="1233376" y="2131811"/>
                  <a:pt x="1243584" y="2139750"/>
                </a:cubicBezTo>
                <a:cubicBezTo>
                  <a:pt x="1260934" y="2153244"/>
                  <a:pt x="1280160" y="2164134"/>
                  <a:pt x="1298448" y="2176326"/>
                </a:cubicBezTo>
                <a:lnTo>
                  <a:pt x="1325880" y="2194614"/>
                </a:lnTo>
                <a:cubicBezTo>
                  <a:pt x="1363564" y="2251141"/>
                  <a:pt x="1321724" y="2195999"/>
                  <a:pt x="1371600" y="2240334"/>
                </a:cubicBezTo>
                <a:cubicBezTo>
                  <a:pt x="1390930" y="2257517"/>
                  <a:pt x="1404945" y="2280852"/>
                  <a:pt x="1426464" y="2295198"/>
                </a:cubicBezTo>
                <a:cubicBezTo>
                  <a:pt x="1435608" y="2301294"/>
                  <a:pt x="1445453" y="2306451"/>
                  <a:pt x="1453896" y="2313486"/>
                </a:cubicBezTo>
                <a:cubicBezTo>
                  <a:pt x="1543776" y="2388386"/>
                  <a:pt x="1427688" y="2296422"/>
                  <a:pt x="1499616" y="2368350"/>
                </a:cubicBezTo>
                <a:cubicBezTo>
                  <a:pt x="1507387" y="2376121"/>
                  <a:pt x="1518605" y="2379603"/>
                  <a:pt x="1527048" y="2386638"/>
                </a:cubicBezTo>
                <a:cubicBezTo>
                  <a:pt x="1597454" y="2445310"/>
                  <a:pt x="1513804" y="2386952"/>
                  <a:pt x="1581912" y="2432358"/>
                </a:cubicBezTo>
                <a:cubicBezTo>
                  <a:pt x="1674355" y="2571023"/>
                  <a:pt x="1574297" y="2428706"/>
                  <a:pt x="1645920" y="2514654"/>
                </a:cubicBezTo>
                <a:cubicBezTo>
                  <a:pt x="1652955" y="2523097"/>
                  <a:pt x="1657173" y="2533643"/>
                  <a:pt x="1664208" y="2542086"/>
                </a:cubicBezTo>
                <a:cubicBezTo>
                  <a:pt x="1689487" y="2572420"/>
                  <a:pt x="1692901" y="2562896"/>
                  <a:pt x="1709928" y="2596950"/>
                </a:cubicBezTo>
                <a:cubicBezTo>
                  <a:pt x="1714239" y="2605571"/>
                  <a:pt x="1714761" y="2615761"/>
                  <a:pt x="1719072" y="2624382"/>
                </a:cubicBezTo>
                <a:cubicBezTo>
                  <a:pt x="1723987" y="2634212"/>
                  <a:pt x="1732897" y="2641771"/>
                  <a:pt x="1737360" y="2651814"/>
                </a:cubicBezTo>
                <a:cubicBezTo>
                  <a:pt x="1750081" y="2680437"/>
                  <a:pt x="1757192" y="2712856"/>
                  <a:pt x="1764792" y="2743254"/>
                </a:cubicBezTo>
                <a:cubicBezTo>
                  <a:pt x="1759673" y="2845640"/>
                  <a:pt x="1769494" y="2886078"/>
                  <a:pt x="1746504" y="2962710"/>
                </a:cubicBezTo>
                <a:cubicBezTo>
                  <a:pt x="1740965" y="2981174"/>
                  <a:pt x="1734312" y="2999286"/>
                  <a:pt x="1728216" y="3017574"/>
                </a:cubicBezTo>
                <a:cubicBezTo>
                  <a:pt x="1725168" y="3026718"/>
                  <a:pt x="1728216" y="3041958"/>
                  <a:pt x="1719072" y="3045006"/>
                </a:cubicBezTo>
                <a:cubicBezTo>
                  <a:pt x="1650121" y="3067990"/>
                  <a:pt x="1735112" y="3036986"/>
                  <a:pt x="1664208" y="3072438"/>
                </a:cubicBezTo>
                <a:cubicBezTo>
                  <a:pt x="1655587" y="3076749"/>
                  <a:pt x="1645920" y="3078534"/>
                  <a:pt x="1636776" y="3081582"/>
                </a:cubicBezTo>
                <a:cubicBezTo>
                  <a:pt x="1475902" y="3066957"/>
                  <a:pt x="1582643" y="3084404"/>
                  <a:pt x="1508760" y="3063294"/>
                </a:cubicBezTo>
                <a:cubicBezTo>
                  <a:pt x="1495088" y="3059388"/>
                  <a:pt x="1459368" y="3052314"/>
                  <a:pt x="1444752" y="3045006"/>
                </a:cubicBezTo>
                <a:cubicBezTo>
                  <a:pt x="1434922" y="3040091"/>
                  <a:pt x="1426464" y="3032814"/>
                  <a:pt x="1417320" y="3026718"/>
                </a:cubicBezTo>
                <a:cubicBezTo>
                  <a:pt x="1371914" y="2958610"/>
                  <a:pt x="1430272" y="3042260"/>
                  <a:pt x="1371600" y="2971854"/>
                </a:cubicBezTo>
                <a:cubicBezTo>
                  <a:pt x="1364565" y="2963411"/>
                  <a:pt x="1360347" y="2952865"/>
                  <a:pt x="1353312" y="2944422"/>
                </a:cubicBezTo>
                <a:cubicBezTo>
                  <a:pt x="1345033" y="2934488"/>
                  <a:pt x="1333819" y="2927198"/>
                  <a:pt x="1325880" y="2916990"/>
                </a:cubicBezTo>
                <a:cubicBezTo>
                  <a:pt x="1312386" y="2899640"/>
                  <a:pt x="1301496" y="2880414"/>
                  <a:pt x="1289304" y="2862126"/>
                </a:cubicBezTo>
                <a:cubicBezTo>
                  <a:pt x="1283208" y="2852982"/>
                  <a:pt x="1278787" y="2842465"/>
                  <a:pt x="1271016" y="2834694"/>
                </a:cubicBezTo>
                <a:cubicBezTo>
                  <a:pt x="1228042" y="2791720"/>
                  <a:pt x="1250757" y="2818022"/>
                  <a:pt x="1207008" y="2752398"/>
                </a:cubicBezTo>
                <a:cubicBezTo>
                  <a:pt x="1200912" y="2743254"/>
                  <a:pt x="1192195" y="2735392"/>
                  <a:pt x="1188720" y="2724966"/>
                </a:cubicBezTo>
                <a:cubicBezTo>
                  <a:pt x="1185672" y="2715822"/>
                  <a:pt x="1184257" y="2705960"/>
                  <a:pt x="1179576" y="2697534"/>
                </a:cubicBezTo>
                <a:cubicBezTo>
                  <a:pt x="1168902" y="2678321"/>
                  <a:pt x="1155192" y="2660958"/>
                  <a:pt x="1143000" y="2642670"/>
                </a:cubicBezTo>
                <a:lnTo>
                  <a:pt x="1124712" y="2615238"/>
                </a:lnTo>
                <a:cubicBezTo>
                  <a:pt x="1118616" y="2606094"/>
                  <a:pt x="1115568" y="2593902"/>
                  <a:pt x="1106424" y="2587806"/>
                </a:cubicBezTo>
                <a:lnTo>
                  <a:pt x="1078992" y="2569518"/>
                </a:lnTo>
                <a:cubicBezTo>
                  <a:pt x="1030224" y="2496366"/>
                  <a:pt x="1094232" y="2584758"/>
                  <a:pt x="1033272" y="2523798"/>
                </a:cubicBezTo>
                <a:cubicBezTo>
                  <a:pt x="972312" y="2462838"/>
                  <a:pt x="1060704" y="2526846"/>
                  <a:pt x="987552" y="2478078"/>
                </a:cubicBezTo>
                <a:cubicBezTo>
                  <a:pt x="975360" y="2459790"/>
                  <a:pt x="966518" y="2438756"/>
                  <a:pt x="950976" y="2423214"/>
                </a:cubicBezTo>
                <a:lnTo>
                  <a:pt x="868680" y="2340918"/>
                </a:lnTo>
                <a:cubicBezTo>
                  <a:pt x="859536" y="2331774"/>
                  <a:pt x="848421" y="2324246"/>
                  <a:pt x="841248" y="2313486"/>
                </a:cubicBezTo>
                <a:cubicBezTo>
                  <a:pt x="835152" y="2304342"/>
                  <a:pt x="830731" y="2293825"/>
                  <a:pt x="822960" y="2286054"/>
                </a:cubicBezTo>
                <a:cubicBezTo>
                  <a:pt x="815189" y="2278283"/>
                  <a:pt x="804672" y="2273862"/>
                  <a:pt x="795528" y="2267766"/>
                </a:cubicBezTo>
                <a:cubicBezTo>
                  <a:pt x="746760" y="2194614"/>
                  <a:pt x="810768" y="2283006"/>
                  <a:pt x="749808" y="2222046"/>
                </a:cubicBezTo>
                <a:cubicBezTo>
                  <a:pt x="688848" y="2161086"/>
                  <a:pt x="777240" y="2225094"/>
                  <a:pt x="704088" y="2176326"/>
                </a:cubicBezTo>
                <a:cubicBezTo>
                  <a:pt x="638738" y="2078301"/>
                  <a:pt x="740508" y="2227071"/>
                  <a:pt x="658368" y="2121462"/>
                </a:cubicBezTo>
                <a:cubicBezTo>
                  <a:pt x="644874" y="2104112"/>
                  <a:pt x="633984" y="2084886"/>
                  <a:pt x="621792" y="2066598"/>
                </a:cubicBezTo>
                <a:lnTo>
                  <a:pt x="603504" y="2039166"/>
                </a:lnTo>
                <a:cubicBezTo>
                  <a:pt x="597408" y="2030022"/>
                  <a:pt x="592987" y="2019505"/>
                  <a:pt x="585216" y="2011734"/>
                </a:cubicBezTo>
                <a:cubicBezTo>
                  <a:pt x="542242" y="1968760"/>
                  <a:pt x="564957" y="1995062"/>
                  <a:pt x="521208" y="1929438"/>
                </a:cubicBezTo>
                <a:cubicBezTo>
                  <a:pt x="515112" y="1920294"/>
                  <a:pt x="506395" y="1912432"/>
                  <a:pt x="502920" y="1902006"/>
                </a:cubicBezTo>
                <a:cubicBezTo>
                  <a:pt x="499872" y="1892862"/>
                  <a:pt x="498087" y="1883195"/>
                  <a:pt x="493776" y="1874574"/>
                </a:cubicBezTo>
                <a:cubicBezTo>
                  <a:pt x="488861" y="1864744"/>
                  <a:pt x="479951" y="1857185"/>
                  <a:pt x="475488" y="1847142"/>
                </a:cubicBezTo>
                <a:cubicBezTo>
                  <a:pt x="467659" y="1829526"/>
                  <a:pt x="463296" y="1810566"/>
                  <a:pt x="457200" y="1792278"/>
                </a:cubicBezTo>
                <a:cubicBezTo>
                  <a:pt x="454152" y="1783134"/>
                  <a:pt x="450394" y="1774197"/>
                  <a:pt x="448056" y="1764846"/>
                </a:cubicBezTo>
                <a:cubicBezTo>
                  <a:pt x="445126" y="1753127"/>
                  <a:pt x="436327" y="1713956"/>
                  <a:pt x="429768" y="1700838"/>
                </a:cubicBezTo>
                <a:cubicBezTo>
                  <a:pt x="424853" y="1691008"/>
                  <a:pt x="416395" y="1683236"/>
                  <a:pt x="411480" y="1673406"/>
                </a:cubicBezTo>
                <a:cubicBezTo>
                  <a:pt x="407169" y="1664785"/>
                  <a:pt x="404872" y="1655273"/>
                  <a:pt x="402336" y="1645974"/>
                </a:cubicBezTo>
                <a:cubicBezTo>
                  <a:pt x="395723" y="1621725"/>
                  <a:pt x="391996" y="1596667"/>
                  <a:pt x="384048" y="1572822"/>
                </a:cubicBezTo>
                <a:cubicBezTo>
                  <a:pt x="381000" y="1563678"/>
                  <a:pt x="377242" y="1554741"/>
                  <a:pt x="374904" y="1545390"/>
                </a:cubicBezTo>
                <a:cubicBezTo>
                  <a:pt x="365246" y="1506757"/>
                  <a:pt x="362810" y="1475920"/>
                  <a:pt x="356616" y="1435662"/>
                </a:cubicBezTo>
                <a:cubicBezTo>
                  <a:pt x="336487" y="1304821"/>
                  <a:pt x="358222" y="1432943"/>
                  <a:pt x="338328" y="1353366"/>
                </a:cubicBezTo>
                <a:cubicBezTo>
                  <a:pt x="334559" y="1338288"/>
                  <a:pt x="333273" y="1322640"/>
                  <a:pt x="329184" y="1307646"/>
                </a:cubicBezTo>
                <a:cubicBezTo>
                  <a:pt x="324112" y="1289048"/>
                  <a:pt x="315571" y="1271484"/>
                  <a:pt x="310896" y="1252782"/>
                </a:cubicBezTo>
                <a:cubicBezTo>
                  <a:pt x="307848" y="1240590"/>
                  <a:pt x="305363" y="1228243"/>
                  <a:pt x="301752" y="1216206"/>
                </a:cubicBezTo>
                <a:cubicBezTo>
                  <a:pt x="296213" y="1197742"/>
                  <a:pt x="289560" y="1179630"/>
                  <a:pt x="283464" y="1161342"/>
                </a:cubicBezTo>
                <a:lnTo>
                  <a:pt x="265176" y="1106478"/>
                </a:lnTo>
                <a:cubicBezTo>
                  <a:pt x="262128" y="1097334"/>
                  <a:pt x="258370" y="1088397"/>
                  <a:pt x="256032" y="1079046"/>
                </a:cubicBezTo>
                <a:cubicBezTo>
                  <a:pt x="253102" y="1067327"/>
                  <a:pt x="244303" y="1028156"/>
                  <a:pt x="237744" y="1015038"/>
                </a:cubicBezTo>
                <a:cubicBezTo>
                  <a:pt x="232829" y="1005208"/>
                  <a:pt x="223919" y="997649"/>
                  <a:pt x="219456" y="987606"/>
                </a:cubicBezTo>
                <a:lnTo>
                  <a:pt x="192024" y="905310"/>
                </a:lnTo>
                <a:lnTo>
                  <a:pt x="146304" y="768150"/>
                </a:lnTo>
                <a:lnTo>
                  <a:pt x="137160" y="740718"/>
                </a:lnTo>
                <a:cubicBezTo>
                  <a:pt x="134112" y="731574"/>
                  <a:pt x="130354" y="722637"/>
                  <a:pt x="128016" y="713286"/>
                </a:cubicBezTo>
                <a:cubicBezTo>
                  <a:pt x="124968" y="701094"/>
                  <a:pt x="121598" y="688978"/>
                  <a:pt x="118872" y="676710"/>
                </a:cubicBezTo>
                <a:cubicBezTo>
                  <a:pt x="115501" y="661538"/>
                  <a:pt x="113817" y="645984"/>
                  <a:pt x="109728" y="630990"/>
                </a:cubicBezTo>
                <a:cubicBezTo>
                  <a:pt x="104656" y="612392"/>
                  <a:pt x="97536" y="594414"/>
                  <a:pt x="91440" y="576126"/>
                </a:cubicBezTo>
                <a:cubicBezTo>
                  <a:pt x="88392" y="566982"/>
                  <a:pt x="84634" y="558045"/>
                  <a:pt x="82296" y="548694"/>
                </a:cubicBezTo>
                <a:cubicBezTo>
                  <a:pt x="68477" y="493416"/>
                  <a:pt x="77126" y="524040"/>
                  <a:pt x="54864" y="457254"/>
                </a:cubicBezTo>
                <a:cubicBezTo>
                  <a:pt x="51816" y="448110"/>
                  <a:pt x="51067" y="437842"/>
                  <a:pt x="45720" y="429822"/>
                </a:cubicBezTo>
                <a:lnTo>
                  <a:pt x="27432" y="402390"/>
                </a:lnTo>
                <a:cubicBezTo>
                  <a:pt x="24384" y="390198"/>
                  <a:pt x="21014" y="378082"/>
                  <a:pt x="18288" y="365814"/>
                </a:cubicBezTo>
                <a:cubicBezTo>
                  <a:pt x="14917" y="350642"/>
                  <a:pt x="12913" y="335172"/>
                  <a:pt x="9144" y="320094"/>
                </a:cubicBezTo>
                <a:cubicBezTo>
                  <a:pt x="6806" y="310743"/>
                  <a:pt x="3048" y="301806"/>
                  <a:pt x="0" y="292662"/>
                </a:cubicBezTo>
                <a:cubicBezTo>
                  <a:pt x="3048" y="234750"/>
                  <a:pt x="2235" y="176505"/>
                  <a:pt x="9144" y="118926"/>
                </a:cubicBezTo>
                <a:cubicBezTo>
                  <a:pt x="11441" y="99786"/>
                  <a:pt x="11392" y="74755"/>
                  <a:pt x="27432" y="64062"/>
                </a:cubicBezTo>
                <a:cubicBezTo>
                  <a:pt x="90316" y="22139"/>
                  <a:pt x="61444" y="34437"/>
                  <a:pt x="109728" y="18342"/>
                </a:cubicBezTo>
                <a:cubicBezTo>
                  <a:pt x="143626" y="29641"/>
                  <a:pt x="140208" y="-1470"/>
                  <a:pt x="155448" y="5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Serbest Form 6">
            <a:extLst>
              <a:ext uri="{FF2B5EF4-FFF2-40B4-BE49-F238E27FC236}">
                <a16:creationId xmlns:a16="http://schemas.microsoft.com/office/drawing/2014/main" id="{16E8B22A-56BD-F749-A7E9-5FF28E169CCB}"/>
              </a:ext>
            </a:extLst>
          </p:cNvPr>
          <p:cNvSpPr/>
          <p:nvPr/>
        </p:nvSpPr>
        <p:spPr>
          <a:xfrm>
            <a:off x="5340096" y="3355848"/>
            <a:ext cx="594360" cy="576072"/>
          </a:xfrm>
          <a:custGeom>
            <a:avLst/>
            <a:gdLst>
              <a:gd name="connsiteX0" fmla="*/ 54864 w 594360"/>
              <a:gd name="connsiteY0" fmla="*/ 118872 h 576072"/>
              <a:gd name="connsiteX1" fmla="*/ 91440 w 594360"/>
              <a:gd name="connsiteY1" fmla="*/ 45720 h 576072"/>
              <a:gd name="connsiteX2" fmla="*/ 118872 w 594360"/>
              <a:gd name="connsiteY2" fmla="*/ 27432 h 576072"/>
              <a:gd name="connsiteX3" fmla="*/ 173736 w 594360"/>
              <a:gd name="connsiteY3" fmla="*/ 9144 h 576072"/>
              <a:gd name="connsiteX4" fmla="*/ 201168 w 594360"/>
              <a:gd name="connsiteY4" fmla="*/ 0 h 576072"/>
              <a:gd name="connsiteX5" fmla="*/ 356616 w 594360"/>
              <a:gd name="connsiteY5" fmla="*/ 9144 h 576072"/>
              <a:gd name="connsiteX6" fmla="*/ 393192 w 594360"/>
              <a:gd name="connsiteY6" fmla="*/ 18288 h 576072"/>
              <a:gd name="connsiteX7" fmla="*/ 448056 w 594360"/>
              <a:gd name="connsiteY7" fmla="*/ 54864 h 576072"/>
              <a:gd name="connsiteX8" fmla="*/ 521208 w 594360"/>
              <a:gd name="connsiteY8" fmla="*/ 164592 h 576072"/>
              <a:gd name="connsiteX9" fmla="*/ 539496 w 594360"/>
              <a:gd name="connsiteY9" fmla="*/ 192024 h 576072"/>
              <a:gd name="connsiteX10" fmla="*/ 557784 w 594360"/>
              <a:gd name="connsiteY10" fmla="*/ 219456 h 576072"/>
              <a:gd name="connsiteX11" fmla="*/ 585216 w 594360"/>
              <a:gd name="connsiteY11" fmla="*/ 301752 h 576072"/>
              <a:gd name="connsiteX12" fmla="*/ 594360 w 594360"/>
              <a:gd name="connsiteY12" fmla="*/ 329184 h 576072"/>
              <a:gd name="connsiteX13" fmla="*/ 566928 w 594360"/>
              <a:gd name="connsiteY13" fmla="*/ 466344 h 576072"/>
              <a:gd name="connsiteX14" fmla="*/ 539496 w 594360"/>
              <a:gd name="connsiteY14" fmla="*/ 493776 h 576072"/>
              <a:gd name="connsiteX15" fmla="*/ 512064 w 594360"/>
              <a:gd name="connsiteY15" fmla="*/ 512064 h 576072"/>
              <a:gd name="connsiteX16" fmla="*/ 484632 w 594360"/>
              <a:gd name="connsiteY16" fmla="*/ 521208 h 576072"/>
              <a:gd name="connsiteX17" fmla="*/ 402336 w 594360"/>
              <a:gd name="connsiteY17" fmla="*/ 557784 h 576072"/>
              <a:gd name="connsiteX18" fmla="*/ 374904 w 594360"/>
              <a:gd name="connsiteY18" fmla="*/ 566928 h 576072"/>
              <a:gd name="connsiteX19" fmla="*/ 347472 w 594360"/>
              <a:gd name="connsiteY19" fmla="*/ 576072 h 576072"/>
              <a:gd name="connsiteX20" fmla="*/ 228600 w 594360"/>
              <a:gd name="connsiteY20" fmla="*/ 566928 h 576072"/>
              <a:gd name="connsiteX21" fmla="*/ 146304 w 594360"/>
              <a:gd name="connsiteY21" fmla="*/ 530352 h 576072"/>
              <a:gd name="connsiteX22" fmla="*/ 118872 w 594360"/>
              <a:gd name="connsiteY22" fmla="*/ 502920 h 576072"/>
              <a:gd name="connsiteX23" fmla="*/ 91440 w 594360"/>
              <a:gd name="connsiteY23" fmla="*/ 466344 h 576072"/>
              <a:gd name="connsiteX24" fmla="*/ 36576 w 594360"/>
              <a:gd name="connsiteY24" fmla="*/ 402336 h 576072"/>
              <a:gd name="connsiteX25" fmla="*/ 18288 w 594360"/>
              <a:gd name="connsiteY25" fmla="*/ 347472 h 576072"/>
              <a:gd name="connsiteX26" fmla="*/ 9144 w 594360"/>
              <a:gd name="connsiteY26" fmla="*/ 320040 h 576072"/>
              <a:gd name="connsiteX27" fmla="*/ 0 w 594360"/>
              <a:gd name="connsiteY27" fmla="*/ 265176 h 576072"/>
              <a:gd name="connsiteX28" fmla="*/ 9144 w 594360"/>
              <a:gd name="connsiteY28" fmla="*/ 137160 h 576072"/>
              <a:gd name="connsiteX29" fmla="*/ 36576 w 594360"/>
              <a:gd name="connsiteY29" fmla="*/ 118872 h 576072"/>
              <a:gd name="connsiteX30" fmla="*/ 54864 w 594360"/>
              <a:gd name="connsiteY30" fmla="*/ 118872 h 57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94360" h="576072">
                <a:moveTo>
                  <a:pt x="54864" y="118872"/>
                </a:moveTo>
                <a:cubicBezTo>
                  <a:pt x="64008" y="106680"/>
                  <a:pt x="73178" y="63982"/>
                  <a:pt x="91440" y="45720"/>
                </a:cubicBezTo>
                <a:cubicBezTo>
                  <a:pt x="99211" y="37949"/>
                  <a:pt x="108829" y="31895"/>
                  <a:pt x="118872" y="27432"/>
                </a:cubicBezTo>
                <a:cubicBezTo>
                  <a:pt x="136488" y="19603"/>
                  <a:pt x="155448" y="15240"/>
                  <a:pt x="173736" y="9144"/>
                </a:cubicBezTo>
                <a:lnTo>
                  <a:pt x="201168" y="0"/>
                </a:lnTo>
                <a:cubicBezTo>
                  <a:pt x="252984" y="3048"/>
                  <a:pt x="304944" y="4223"/>
                  <a:pt x="356616" y="9144"/>
                </a:cubicBezTo>
                <a:cubicBezTo>
                  <a:pt x="369127" y="10335"/>
                  <a:pt x="381952" y="12668"/>
                  <a:pt x="393192" y="18288"/>
                </a:cubicBezTo>
                <a:cubicBezTo>
                  <a:pt x="412851" y="28118"/>
                  <a:pt x="448056" y="54864"/>
                  <a:pt x="448056" y="54864"/>
                </a:cubicBezTo>
                <a:lnTo>
                  <a:pt x="521208" y="164592"/>
                </a:lnTo>
                <a:lnTo>
                  <a:pt x="539496" y="192024"/>
                </a:lnTo>
                <a:cubicBezTo>
                  <a:pt x="545592" y="201168"/>
                  <a:pt x="554309" y="209030"/>
                  <a:pt x="557784" y="219456"/>
                </a:cubicBezTo>
                <a:lnTo>
                  <a:pt x="585216" y="301752"/>
                </a:lnTo>
                <a:lnTo>
                  <a:pt x="594360" y="329184"/>
                </a:lnTo>
                <a:cubicBezTo>
                  <a:pt x="592757" y="343607"/>
                  <a:pt x="587190" y="446082"/>
                  <a:pt x="566928" y="466344"/>
                </a:cubicBezTo>
                <a:cubicBezTo>
                  <a:pt x="557784" y="475488"/>
                  <a:pt x="549430" y="485497"/>
                  <a:pt x="539496" y="493776"/>
                </a:cubicBezTo>
                <a:cubicBezTo>
                  <a:pt x="531053" y="500811"/>
                  <a:pt x="521894" y="507149"/>
                  <a:pt x="512064" y="512064"/>
                </a:cubicBezTo>
                <a:cubicBezTo>
                  <a:pt x="503443" y="516375"/>
                  <a:pt x="493253" y="516897"/>
                  <a:pt x="484632" y="521208"/>
                </a:cubicBezTo>
                <a:cubicBezTo>
                  <a:pt x="397689" y="564680"/>
                  <a:pt x="543880" y="510603"/>
                  <a:pt x="402336" y="557784"/>
                </a:cubicBezTo>
                <a:lnTo>
                  <a:pt x="374904" y="566928"/>
                </a:lnTo>
                <a:lnTo>
                  <a:pt x="347472" y="576072"/>
                </a:lnTo>
                <a:cubicBezTo>
                  <a:pt x="307848" y="573024"/>
                  <a:pt x="267855" y="573126"/>
                  <a:pt x="228600" y="566928"/>
                </a:cubicBezTo>
                <a:cubicBezTo>
                  <a:pt x="199085" y="562268"/>
                  <a:pt x="169381" y="549583"/>
                  <a:pt x="146304" y="530352"/>
                </a:cubicBezTo>
                <a:cubicBezTo>
                  <a:pt x="136370" y="522073"/>
                  <a:pt x="127288" y="512738"/>
                  <a:pt x="118872" y="502920"/>
                </a:cubicBezTo>
                <a:cubicBezTo>
                  <a:pt x="108954" y="491349"/>
                  <a:pt x="101358" y="477915"/>
                  <a:pt x="91440" y="466344"/>
                </a:cubicBezTo>
                <a:cubicBezTo>
                  <a:pt x="15023" y="377191"/>
                  <a:pt x="116796" y="509296"/>
                  <a:pt x="36576" y="402336"/>
                </a:cubicBezTo>
                <a:lnTo>
                  <a:pt x="18288" y="347472"/>
                </a:lnTo>
                <a:cubicBezTo>
                  <a:pt x="15240" y="338328"/>
                  <a:pt x="10729" y="329547"/>
                  <a:pt x="9144" y="320040"/>
                </a:cubicBezTo>
                <a:lnTo>
                  <a:pt x="0" y="265176"/>
                </a:lnTo>
                <a:cubicBezTo>
                  <a:pt x="3048" y="222504"/>
                  <a:pt x="-1232" y="178663"/>
                  <a:pt x="9144" y="137160"/>
                </a:cubicBezTo>
                <a:cubicBezTo>
                  <a:pt x="11809" y="126498"/>
                  <a:pt x="29711" y="127454"/>
                  <a:pt x="36576" y="118872"/>
                </a:cubicBezTo>
                <a:cubicBezTo>
                  <a:pt x="131538" y="170"/>
                  <a:pt x="45720" y="131064"/>
                  <a:pt x="54864" y="118872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Serbest Form 7">
            <a:extLst>
              <a:ext uri="{FF2B5EF4-FFF2-40B4-BE49-F238E27FC236}">
                <a16:creationId xmlns:a16="http://schemas.microsoft.com/office/drawing/2014/main" id="{699A2A13-D659-E244-9005-BA5C8B3B19E0}"/>
              </a:ext>
            </a:extLst>
          </p:cNvPr>
          <p:cNvSpPr/>
          <p:nvPr/>
        </p:nvSpPr>
        <p:spPr>
          <a:xfrm>
            <a:off x="6974482" y="5239512"/>
            <a:ext cx="1035662" cy="896112"/>
          </a:xfrm>
          <a:custGeom>
            <a:avLst/>
            <a:gdLst>
              <a:gd name="connsiteX0" fmla="*/ 2390 w 1035662"/>
              <a:gd name="connsiteY0" fmla="*/ 274320 h 896112"/>
              <a:gd name="connsiteX1" fmla="*/ 11534 w 1035662"/>
              <a:gd name="connsiteY1" fmla="*/ 228600 h 896112"/>
              <a:gd name="connsiteX2" fmla="*/ 66398 w 1035662"/>
              <a:gd name="connsiteY2" fmla="*/ 118872 h 896112"/>
              <a:gd name="connsiteX3" fmla="*/ 121262 w 1035662"/>
              <a:gd name="connsiteY3" fmla="*/ 82296 h 896112"/>
              <a:gd name="connsiteX4" fmla="*/ 148694 w 1035662"/>
              <a:gd name="connsiteY4" fmla="*/ 64008 h 896112"/>
              <a:gd name="connsiteX5" fmla="*/ 203558 w 1035662"/>
              <a:gd name="connsiteY5" fmla="*/ 36576 h 896112"/>
              <a:gd name="connsiteX6" fmla="*/ 230990 w 1035662"/>
              <a:gd name="connsiteY6" fmla="*/ 27432 h 896112"/>
              <a:gd name="connsiteX7" fmla="*/ 285854 w 1035662"/>
              <a:gd name="connsiteY7" fmla="*/ 0 h 896112"/>
              <a:gd name="connsiteX8" fmla="*/ 487022 w 1035662"/>
              <a:gd name="connsiteY8" fmla="*/ 18288 h 896112"/>
              <a:gd name="connsiteX9" fmla="*/ 578462 w 1035662"/>
              <a:gd name="connsiteY9" fmla="*/ 45720 h 896112"/>
              <a:gd name="connsiteX10" fmla="*/ 605894 w 1035662"/>
              <a:gd name="connsiteY10" fmla="*/ 54864 h 896112"/>
              <a:gd name="connsiteX11" fmla="*/ 633326 w 1035662"/>
              <a:gd name="connsiteY11" fmla="*/ 64008 h 896112"/>
              <a:gd name="connsiteX12" fmla="*/ 660758 w 1035662"/>
              <a:gd name="connsiteY12" fmla="*/ 82296 h 896112"/>
              <a:gd name="connsiteX13" fmla="*/ 770486 w 1035662"/>
              <a:gd name="connsiteY13" fmla="*/ 137160 h 896112"/>
              <a:gd name="connsiteX14" fmla="*/ 825350 w 1035662"/>
              <a:gd name="connsiteY14" fmla="*/ 173736 h 896112"/>
              <a:gd name="connsiteX15" fmla="*/ 907646 w 1035662"/>
              <a:gd name="connsiteY15" fmla="*/ 246888 h 896112"/>
              <a:gd name="connsiteX16" fmla="*/ 944222 w 1035662"/>
              <a:gd name="connsiteY16" fmla="*/ 301752 h 896112"/>
              <a:gd name="connsiteX17" fmla="*/ 962510 w 1035662"/>
              <a:gd name="connsiteY17" fmla="*/ 329184 h 896112"/>
              <a:gd name="connsiteX18" fmla="*/ 971654 w 1035662"/>
              <a:gd name="connsiteY18" fmla="*/ 365760 h 896112"/>
              <a:gd name="connsiteX19" fmla="*/ 989942 w 1035662"/>
              <a:gd name="connsiteY19" fmla="*/ 420624 h 896112"/>
              <a:gd name="connsiteX20" fmla="*/ 1008230 w 1035662"/>
              <a:gd name="connsiteY20" fmla="*/ 475488 h 896112"/>
              <a:gd name="connsiteX21" fmla="*/ 1017374 w 1035662"/>
              <a:gd name="connsiteY21" fmla="*/ 502920 h 896112"/>
              <a:gd name="connsiteX22" fmla="*/ 1026518 w 1035662"/>
              <a:gd name="connsiteY22" fmla="*/ 530352 h 896112"/>
              <a:gd name="connsiteX23" fmla="*/ 1035662 w 1035662"/>
              <a:gd name="connsiteY23" fmla="*/ 566928 h 896112"/>
              <a:gd name="connsiteX24" fmla="*/ 1008230 w 1035662"/>
              <a:gd name="connsiteY24" fmla="*/ 777240 h 896112"/>
              <a:gd name="connsiteX25" fmla="*/ 989942 w 1035662"/>
              <a:gd name="connsiteY25" fmla="*/ 804672 h 896112"/>
              <a:gd name="connsiteX26" fmla="*/ 962510 w 1035662"/>
              <a:gd name="connsiteY26" fmla="*/ 859536 h 896112"/>
              <a:gd name="connsiteX27" fmla="*/ 907646 w 1035662"/>
              <a:gd name="connsiteY27" fmla="*/ 896112 h 896112"/>
              <a:gd name="connsiteX28" fmla="*/ 816206 w 1035662"/>
              <a:gd name="connsiteY28" fmla="*/ 886968 h 896112"/>
              <a:gd name="connsiteX29" fmla="*/ 733910 w 1035662"/>
              <a:gd name="connsiteY29" fmla="*/ 850392 h 896112"/>
              <a:gd name="connsiteX30" fmla="*/ 679046 w 1035662"/>
              <a:gd name="connsiteY30" fmla="*/ 804672 h 896112"/>
              <a:gd name="connsiteX31" fmla="*/ 633326 w 1035662"/>
              <a:gd name="connsiteY31" fmla="*/ 749808 h 896112"/>
              <a:gd name="connsiteX32" fmla="*/ 596750 w 1035662"/>
              <a:gd name="connsiteY32" fmla="*/ 694944 h 896112"/>
              <a:gd name="connsiteX33" fmla="*/ 560174 w 1035662"/>
              <a:gd name="connsiteY33" fmla="*/ 640080 h 896112"/>
              <a:gd name="connsiteX34" fmla="*/ 541886 w 1035662"/>
              <a:gd name="connsiteY34" fmla="*/ 612648 h 896112"/>
              <a:gd name="connsiteX35" fmla="*/ 514454 w 1035662"/>
              <a:gd name="connsiteY35" fmla="*/ 585216 h 896112"/>
              <a:gd name="connsiteX36" fmla="*/ 496166 w 1035662"/>
              <a:gd name="connsiteY36" fmla="*/ 557784 h 896112"/>
              <a:gd name="connsiteX37" fmla="*/ 468734 w 1035662"/>
              <a:gd name="connsiteY37" fmla="*/ 530352 h 896112"/>
              <a:gd name="connsiteX38" fmla="*/ 441302 w 1035662"/>
              <a:gd name="connsiteY38" fmla="*/ 493776 h 896112"/>
              <a:gd name="connsiteX39" fmla="*/ 386438 w 1035662"/>
              <a:gd name="connsiteY39" fmla="*/ 457200 h 896112"/>
              <a:gd name="connsiteX40" fmla="*/ 276710 w 1035662"/>
              <a:gd name="connsiteY40" fmla="*/ 384048 h 896112"/>
              <a:gd name="connsiteX41" fmla="*/ 221846 w 1035662"/>
              <a:gd name="connsiteY41" fmla="*/ 347472 h 896112"/>
              <a:gd name="connsiteX42" fmla="*/ 194414 w 1035662"/>
              <a:gd name="connsiteY42" fmla="*/ 329184 h 896112"/>
              <a:gd name="connsiteX43" fmla="*/ 139550 w 1035662"/>
              <a:gd name="connsiteY43" fmla="*/ 301752 h 896112"/>
              <a:gd name="connsiteX44" fmla="*/ 84686 w 1035662"/>
              <a:gd name="connsiteY44" fmla="*/ 283464 h 896112"/>
              <a:gd name="connsiteX45" fmla="*/ 57254 w 1035662"/>
              <a:gd name="connsiteY45" fmla="*/ 274320 h 896112"/>
              <a:gd name="connsiteX46" fmla="*/ 2390 w 1035662"/>
              <a:gd name="connsiteY46" fmla="*/ 274320 h 89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35662" h="896112">
                <a:moveTo>
                  <a:pt x="2390" y="274320"/>
                </a:moveTo>
                <a:cubicBezTo>
                  <a:pt x="-5230" y="266700"/>
                  <a:pt x="7445" y="243594"/>
                  <a:pt x="11534" y="228600"/>
                </a:cubicBezTo>
                <a:cubicBezTo>
                  <a:pt x="19648" y="198849"/>
                  <a:pt x="38654" y="137368"/>
                  <a:pt x="66398" y="118872"/>
                </a:cubicBezTo>
                <a:lnTo>
                  <a:pt x="121262" y="82296"/>
                </a:lnTo>
                <a:cubicBezTo>
                  <a:pt x="130406" y="76200"/>
                  <a:pt x="138268" y="67483"/>
                  <a:pt x="148694" y="64008"/>
                </a:cubicBezTo>
                <a:cubicBezTo>
                  <a:pt x="217645" y="41024"/>
                  <a:pt x="132654" y="72028"/>
                  <a:pt x="203558" y="36576"/>
                </a:cubicBezTo>
                <a:cubicBezTo>
                  <a:pt x="212179" y="32265"/>
                  <a:pt x="222369" y="31743"/>
                  <a:pt x="230990" y="27432"/>
                </a:cubicBezTo>
                <a:cubicBezTo>
                  <a:pt x="301894" y="-8020"/>
                  <a:pt x="216903" y="22984"/>
                  <a:pt x="285854" y="0"/>
                </a:cubicBezTo>
                <a:cubicBezTo>
                  <a:pt x="334820" y="3767"/>
                  <a:pt x="432891" y="9960"/>
                  <a:pt x="487022" y="18288"/>
                </a:cubicBezTo>
                <a:cubicBezTo>
                  <a:pt x="512687" y="22236"/>
                  <a:pt x="557100" y="38599"/>
                  <a:pt x="578462" y="45720"/>
                </a:cubicBezTo>
                <a:lnTo>
                  <a:pt x="605894" y="54864"/>
                </a:lnTo>
                <a:cubicBezTo>
                  <a:pt x="615038" y="57912"/>
                  <a:pt x="625306" y="58661"/>
                  <a:pt x="633326" y="64008"/>
                </a:cubicBezTo>
                <a:cubicBezTo>
                  <a:pt x="642470" y="70104"/>
                  <a:pt x="650715" y="77833"/>
                  <a:pt x="660758" y="82296"/>
                </a:cubicBezTo>
                <a:cubicBezTo>
                  <a:pt x="774331" y="132773"/>
                  <a:pt x="656418" y="61115"/>
                  <a:pt x="770486" y="137160"/>
                </a:cubicBezTo>
                <a:lnTo>
                  <a:pt x="825350" y="173736"/>
                </a:lnTo>
                <a:cubicBezTo>
                  <a:pt x="858333" y="195724"/>
                  <a:pt x="882592" y="209307"/>
                  <a:pt x="907646" y="246888"/>
                </a:cubicBezTo>
                <a:lnTo>
                  <a:pt x="944222" y="301752"/>
                </a:lnTo>
                <a:lnTo>
                  <a:pt x="962510" y="329184"/>
                </a:lnTo>
                <a:cubicBezTo>
                  <a:pt x="965558" y="341376"/>
                  <a:pt x="968043" y="353723"/>
                  <a:pt x="971654" y="365760"/>
                </a:cubicBezTo>
                <a:cubicBezTo>
                  <a:pt x="977193" y="384224"/>
                  <a:pt x="983846" y="402336"/>
                  <a:pt x="989942" y="420624"/>
                </a:cubicBezTo>
                <a:lnTo>
                  <a:pt x="1008230" y="475488"/>
                </a:lnTo>
                <a:lnTo>
                  <a:pt x="1017374" y="502920"/>
                </a:lnTo>
                <a:cubicBezTo>
                  <a:pt x="1020422" y="512064"/>
                  <a:pt x="1024180" y="521001"/>
                  <a:pt x="1026518" y="530352"/>
                </a:cubicBezTo>
                <a:lnTo>
                  <a:pt x="1035662" y="566928"/>
                </a:lnTo>
                <a:cubicBezTo>
                  <a:pt x="1034428" y="587899"/>
                  <a:pt x="1039574" y="730224"/>
                  <a:pt x="1008230" y="777240"/>
                </a:cubicBezTo>
                <a:cubicBezTo>
                  <a:pt x="1002134" y="786384"/>
                  <a:pt x="994857" y="794842"/>
                  <a:pt x="989942" y="804672"/>
                </a:cubicBezTo>
                <a:cubicBezTo>
                  <a:pt x="977622" y="829313"/>
                  <a:pt x="985804" y="839154"/>
                  <a:pt x="962510" y="859536"/>
                </a:cubicBezTo>
                <a:cubicBezTo>
                  <a:pt x="945969" y="874010"/>
                  <a:pt x="907646" y="896112"/>
                  <a:pt x="907646" y="896112"/>
                </a:cubicBezTo>
                <a:cubicBezTo>
                  <a:pt x="877166" y="893064"/>
                  <a:pt x="846313" y="892613"/>
                  <a:pt x="816206" y="886968"/>
                </a:cubicBezTo>
                <a:cubicBezTo>
                  <a:pt x="785338" y="881180"/>
                  <a:pt x="757758" y="870266"/>
                  <a:pt x="733910" y="850392"/>
                </a:cubicBezTo>
                <a:cubicBezTo>
                  <a:pt x="663504" y="791720"/>
                  <a:pt x="747154" y="850078"/>
                  <a:pt x="679046" y="804672"/>
                </a:cubicBezTo>
                <a:cubicBezTo>
                  <a:pt x="613696" y="706647"/>
                  <a:pt x="715466" y="855417"/>
                  <a:pt x="633326" y="749808"/>
                </a:cubicBezTo>
                <a:cubicBezTo>
                  <a:pt x="619832" y="732458"/>
                  <a:pt x="608942" y="713232"/>
                  <a:pt x="596750" y="694944"/>
                </a:cubicBezTo>
                <a:lnTo>
                  <a:pt x="560174" y="640080"/>
                </a:lnTo>
                <a:cubicBezTo>
                  <a:pt x="554078" y="630936"/>
                  <a:pt x="549657" y="620419"/>
                  <a:pt x="541886" y="612648"/>
                </a:cubicBezTo>
                <a:cubicBezTo>
                  <a:pt x="532742" y="603504"/>
                  <a:pt x="522733" y="595150"/>
                  <a:pt x="514454" y="585216"/>
                </a:cubicBezTo>
                <a:cubicBezTo>
                  <a:pt x="507419" y="576773"/>
                  <a:pt x="503201" y="566227"/>
                  <a:pt x="496166" y="557784"/>
                </a:cubicBezTo>
                <a:cubicBezTo>
                  <a:pt x="487887" y="547850"/>
                  <a:pt x="477150" y="540170"/>
                  <a:pt x="468734" y="530352"/>
                </a:cubicBezTo>
                <a:cubicBezTo>
                  <a:pt x="458816" y="518781"/>
                  <a:pt x="452693" y="503901"/>
                  <a:pt x="441302" y="493776"/>
                </a:cubicBezTo>
                <a:cubicBezTo>
                  <a:pt x="424874" y="479174"/>
                  <a:pt x="404726" y="469392"/>
                  <a:pt x="386438" y="457200"/>
                </a:cubicBezTo>
                <a:lnTo>
                  <a:pt x="276710" y="384048"/>
                </a:lnTo>
                <a:lnTo>
                  <a:pt x="221846" y="347472"/>
                </a:lnTo>
                <a:cubicBezTo>
                  <a:pt x="212702" y="341376"/>
                  <a:pt x="204840" y="332659"/>
                  <a:pt x="194414" y="329184"/>
                </a:cubicBezTo>
                <a:cubicBezTo>
                  <a:pt x="94370" y="295836"/>
                  <a:pt x="245905" y="349021"/>
                  <a:pt x="139550" y="301752"/>
                </a:cubicBezTo>
                <a:cubicBezTo>
                  <a:pt x="121934" y="293923"/>
                  <a:pt x="102974" y="289560"/>
                  <a:pt x="84686" y="283464"/>
                </a:cubicBezTo>
                <a:cubicBezTo>
                  <a:pt x="75542" y="280416"/>
                  <a:pt x="65274" y="279667"/>
                  <a:pt x="57254" y="274320"/>
                </a:cubicBezTo>
                <a:cubicBezTo>
                  <a:pt x="22649" y="251250"/>
                  <a:pt x="10010" y="281940"/>
                  <a:pt x="2390" y="27432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EAAC6941-7445-D846-8275-EDAF795A2132}"/>
              </a:ext>
            </a:extLst>
          </p:cNvPr>
          <p:cNvCxnSpPr>
            <a:cxnSpLocks/>
          </p:cNvCxnSpPr>
          <p:nvPr/>
        </p:nvCxnSpPr>
        <p:spPr>
          <a:xfrm>
            <a:off x="3950208" y="2286000"/>
            <a:ext cx="1764792" cy="51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5F0389B9-F16E-7F42-8FC3-99691008C9F0}"/>
              </a:ext>
            </a:extLst>
          </p:cNvPr>
          <p:cNvCxnSpPr>
            <a:cxnSpLocks/>
          </p:cNvCxnSpPr>
          <p:nvPr/>
        </p:nvCxnSpPr>
        <p:spPr>
          <a:xfrm>
            <a:off x="4102608" y="3355848"/>
            <a:ext cx="1420368" cy="29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A9918A6F-701B-DC48-ACF9-22A467D0AA38}"/>
              </a:ext>
            </a:extLst>
          </p:cNvPr>
          <p:cNvCxnSpPr>
            <a:cxnSpLocks/>
          </p:cNvCxnSpPr>
          <p:nvPr/>
        </p:nvCxnSpPr>
        <p:spPr>
          <a:xfrm>
            <a:off x="4102608" y="3355848"/>
            <a:ext cx="3194304" cy="2077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808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Data 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Water operations are driven by economic value of water: Hydrologic data + economic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../../../../Desktop/Screen%20Shot%202018-08-11%20at%203.02.34%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46941" y="2449201"/>
            <a:ext cx="5837612" cy="39071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83985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Economic value of water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4550410" cy="4751924"/>
          </a:xfrm>
        </p:spPr>
        <p:txBody>
          <a:bodyPr/>
          <a:lstStyle/>
          <a:p>
            <a:r>
              <a:rPr lang="en-US" dirty="0"/>
              <a:t>Monthly varying total cost curves derive operations for agricultural &amp; urban deliveries &amp; hydropower</a:t>
            </a:r>
          </a:p>
          <a:p>
            <a:r>
              <a:rPr lang="en-US" dirty="0"/>
              <a:t>Whenever a user’s total demand (target delivery) is not met, scarcity occurs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../../../../Desktop/Screen%20Shot%202018-08-10%20at%2011.45.54%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79060" y="1736204"/>
            <a:ext cx="3964940" cy="21634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28650" y="4345514"/>
            <a:ext cx="7886700" cy="1831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difference between target &amp; actual deliveries = scarcity</a:t>
            </a:r>
          </a:p>
          <a:p>
            <a:r>
              <a:rPr lang="en-US" dirty="0"/>
              <a:t>The scarcity cost (penalty) is total loss due to lack of water related activities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544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Demand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32</a:t>
            </a:fld>
            <a:endParaRPr lang="en-US"/>
          </a:p>
        </p:txBody>
      </p:sp>
      <p:pic>
        <p:nvPicPr>
          <p:cNvPr id="1025" name="Picture 1" descr="page12image45182336">
            <a:extLst>
              <a:ext uri="{FF2B5EF4-FFF2-40B4-BE49-F238E27FC236}">
                <a16:creationId xmlns:a16="http://schemas.microsoft.com/office/drawing/2014/main" id="{624D6F3A-C035-228D-2FA0-47404B6AF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34" y="2578100"/>
            <a:ext cx="6558935" cy="42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D3916658-C397-1D14-DFD9-59F930274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47750"/>
            <a:ext cx="7886700" cy="698500"/>
          </a:xfrm>
        </p:spPr>
        <p:txBody>
          <a:bodyPr/>
          <a:lstStyle/>
          <a:p>
            <a:r>
              <a:rPr lang="tr-TR" dirty="0" err="1"/>
              <a:t>Agricultural</a:t>
            </a:r>
            <a:r>
              <a:rPr lang="tr-TR" dirty="0"/>
              <a:t> </a:t>
            </a:r>
            <a:r>
              <a:rPr lang="tr-TR" dirty="0" err="1"/>
              <a:t>demand</a:t>
            </a:r>
            <a:r>
              <a:rPr lang="tr-TR" dirty="0"/>
              <a:t> in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seasons</a:t>
            </a:r>
            <a:endParaRPr lang="tr-TR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70908A4B-79B3-B16F-C24B-3E00A3B76C5D}"/>
              </a:ext>
            </a:extLst>
          </p:cNvPr>
          <p:cNvSpPr txBox="1"/>
          <p:nvPr/>
        </p:nvSpPr>
        <p:spPr>
          <a:xfrm>
            <a:off x="4021502" y="2676698"/>
            <a:ext cx="224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flexibility</a:t>
            </a:r>
            <a:r>
              <a:rPr lang="tr-TR" dirty="0"/>
              <a:t> (</a:t>
            </a:r>
            <a:r>
              <a:rPr lang="tr-TR" dirty="0" err="1"/>
              <a:t>smaller</a:t>
            </a:r>
            <a:r>
              <a:rPr lang="tr-TR" dirty="0"/>
              <a:t> </a:t>
            </a:r>
            <a:r>
              <a:rPr lang="tr-TR" dirty="0" err="1"/>
              <a:t>slopes</a:t>
            </a:r>
            <a:r>
              <a:rPr lang="tr-TR" dirty="0"/>
              <a:t>)</a:t>
            </a: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9613C7F5-C1CC-B0FD-F2C3-390D4F0ACCC3}"/>
              </a:ext>
            </a:extLst>
          </p:cNvPr>
          <p:cNvCxnSpPr>
            <a:cxnSpLocks/>
          </p:cNvCxnSpPr>
          <p:nvPr/>
        </p:nvCxnSpPr>
        <p:spPr>
          <a:xfrm>
            <a:off x="4068151" y="3419393"/>
            <a:ext cx="2150453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1C6935D-F84A-5989-F316-E0CD6C2576C1}"/>
              </a:ext>
            </a:extLst>
          </p:cNvPr>
          <p:cNvSpPr txBox="1"/>
          <p:nvPr/>
        </p:nvSpPr>
        <p:spPr>
          <a:xfrm>
            <a:off x="990527" y="1646281"/>
            <a:ext cx="224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flexibility</a:t>
            </a:r>
            <a:r>
              <a:rPr lang="tr-TR" dirty="0"/>
              <a:t> (</a:t>
            </a:r>
            <a:r>
              <a:rPr lang="tr-TR" dirty="0" err="1"/>
              <a:t>steeper</a:t>
            </a:r>
            <a:r>
              <a:rPr lang="tr-TR" dirty="0"/>
              <a:t> </a:t>
            </a:r>
            <a:r>
              <a:rPr lang="tr-TR" dirty="0" err="1"/>
              <a:t>slopes</a:t>
            </a:r>
            <a:r>
              <a:rPr lang="tr-TR" dirty="0"/>
              <a:t>)</a:t>
            </a:r>
          </a:p>
        </p:txBody>
      </p: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2FA6F155-AD94-3AF9-425C-01581807BBED}"/>
              </a:ext>
            </a:extLst>
          </p:cNvPr>
          <p:cNvCxnSpPr>
            <a:cxnSpLocks/>
          </p:cNvCxnSpPr>
          <p:nvPr/>
        </p:nvCxnSpPr>
        <p:spPr>
          <a:xfrm>
            <a:off x="1824402" y="2385371"/>
            <a:ext cx="576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289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Agricultural demand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Chart 19">
            <a:extLst>
              <a:ext uri="{FF2B5EF4-FFF2-40B4-BE49-F238E27FC236}">
                <a16:creationId xmlns:a16="http://schemas.microsoft.com/office/drawing/2014/main" id="{DDF3594B-0A3B-AF39-86D4-7FFC4B0657B5}"/>
              </a:ext>
            </a:extLst>
          </p:cNvPr>
          <p:cNvGraphicFramePr>
            <a:graphicFrameLocks/>
          </p:cNvGraphicFramePr>
          <p:nvPr/>
        </p:nvGraphicFramePr>
        <p:xfrm>
          <a:off x="0" y="4336975"/>
          <a:ext cx="4253948" cy="2490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18">
            <a:extLst>
              <a:ext uri="{FF2B5EF4-FFF2-40B4-BE49-F238E27FC236}">
                <a16:creationId xmlns:a16="http://schemas.microsoft.com/office/drawing/2014/main" id="{20CDEA7C-1EE7-C21A-8D59-816FFE898F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" r="14872"/>
          <a:stretch/>
        </p:blipFill>
        <p:spPr>
          <a:xfrm>
            <a:off x="4158208" y="1275645"/>
            <a:ext cx="4985792" cy="453601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4440061" cy="4751924"/>
          </a:xfrm>
        </p:spPr>
        <p:txBody>
          <a:bodyPr/>
          <a:lstStyle/>
          <a:p>
            <a:r>
              <a:rPr lang="tr-TR" dirty="0"/>
              <a:t>CVPM 1-21 in </a:t>
            </a:r>
            <a:r>
              <a:rPr lang="tr-TR" dirty="0" err="1"/>
              <a:t>the</a:t>
            </a:r>
            <a:r>
              <a:rPr lang="tr-TR" dirty="0"/>
              <a:t> Central </a:t>
            </a:r>
            <a:r>
              <a:rPr lang="tr-TR" dirty="0" err="1"/>
              <a:t>Valley</a:t>
            </a:r>
            <a:endParaRPr lang="tr-TR" dirty="0"/>
          </a:p>
          <a:p>
            <a:r>
              <a:rPr lang="tr-TR" dirty="0" err="1"/>
              <a:t>Southern</a:t>
            </a:r>
            <a:r>
              <a:rPr lang="tr-TR" dirty="0"/>
              <a:t> California </a:t>
            </a:r>
            <a:r>
              <a:rPr lang="tr-TR" dirty="0" err="1"/>
              <a:t>demand</a:t>
            </a:r>
            <a:r>
              <a:rPr lang="tr-TR" dirty="0"/>
              <a:t> </a:t>
            </a:r>
            <a:r>
              <a:rPr lang="tr-TR" dirty="0" err="1"/>
              <a:t>locations</a:t>
            </a:r>
            <a:endParaRPr lang="tr-TR" dirty="0"/>
          </a:p>
          <a:p>
            <a:r>
              <a:rPr lang="en-US" dirty="0"/>
              <a:t>SWAP model is used to create penalty curves</a:t>
            </a:r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19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../../../../Desktop/Screen%20Shot%202018-08-10%20at%201.11.01%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94905" y="1054576"/>
            <a:ext cx="6249095" cy="38113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Agricultural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705099"/>
            <a:ext cx="2519664" cy="3471863"/>
          </a:xfrm>
        </p:spPr>
        <p:txBody>
          <a:bodyPr/>
          <a:lstStyle/>
          <a:p>
            <a:r>
              <a:rPr lang="en-US" dirty="0"/>
              <a:t>Two supply sources: groundwater &amp; surface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4120" y="5039935"/>
            <a:ext cx="7931230" cy="1507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Aggregated demand is divided into two parts based on return flow to groundwater or surface water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232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Urban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2931160" cy="4751924"/>
          </a:xfrm>
        </p:spPr>
        <p:txBody>
          <a:bodyPr/>
          <a:lstStyle/>
          <a:p>
            <a:r>
              <a:rPr lang="en-US" dirty="0"/>
              <a:t>Interior &amp; exterior residential, &amp; industrial demands</a:t>
            </a:r>
          </a:p>
          <a:p>
            <a:r>
              <a:rPr lang="en-US" dirty="0"/>
              <a:t>Water sources:</a:t>
            </a:r>
          </a:p>
          <a:p>
            <a:pPr lvl="1"/>
            <a:r>
              <a:rPr lang="en-US" dirty="0"/>
              <a:t>Surface water</a:t>
            </a:r>
          </a:p>
          <a:p>
            <a:pPr lvl="1"/>
            <a:r>
              <a:rPr lang="en-US" dirty="0"/>
              <a:t>Groundwater</a:t>
            </a:r>
          </a:p>
          <a:p>
            <a:pPr lvl="1"/>
            <a:r>
              <a:rPr lang="en-US" dirty="0"/>
              <a:t>Desalination</a:t>
            </a:r>
          </a:p>
          <a:p>
            <a:pPr lvl="1"/>
            <a:r>
              <a:rPr lang="en-US" dirty="0"/>
              <a:t>Potable &amp; non-potable recycled water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../../../../Desktop/Screen%20Shot%202018-08-10%20at%201.11.23%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59810" y="914401"/>
            <a:ext cx="5584190" cy="47548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26245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Wildlife refuge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425039"/>
            <a:ext cx="3272019" cy="4751924"/>
          </a:xfrm>
        </p:spPr>
        <p:txBody>
          <a:bodyPr>
            <a:normAutofit/>
          </a:bodyPr>
          <a:lstStyle/>
          <a:p>
            <a:r>
              <a:rPr lang="en-US" dirty="0"/>
              <a:t>9 wildlife refuge demand locations</a:t>
            </a:r>
          </a:p>
          <a:p>
            <a:r>
              <a:rPr lang="en-US" dirty="0"/>
              <a:t>No economic representation</a:t>
            </a:r>
          </a:p>
          <a:p>
            <a:r>
              <a:rPr lang="en-US" dirty="0"/>
              <a:t>Constrained water deliveries</a:t>
            </a:r>
          </a:p>
          <a:p>
            <a:r>
              <a:rPr lang="en-US" dirty="0"/>
              <a:t>Supply sources:</a:t>
            </a:r>
          </a:p>
          <a:p>
            <a:pPr lvl="1"/>
            <a:r>
              <a:rPr lang="en-US" dirty="0"/>
              <a:t>Surface water</a:t>
            </a:r>
          </a:p>
          <a:p>
            <a:pPr lvl="1"/>
            <a:r>
              <a:rPr lang="en-US" dirty="0"/>
              <a:t>Groundwater</a:t>
            </a:r>
          </a:p>
          <a:p>
            <a:pPr lvl="1"/>
            <a:r>
              <a:rPr lang="en-US" dirty="0"/>
              <a:t>Agricultural return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../../../../Desktop/Screen%20Shot%202018-08-10%20at%201.11.34%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42219" y="2420657"/>
            <a:ext cx="5401781" cy="27606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0626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MIF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580850" cy="4751924"/>
          </a:xfrm>
        </p:spPr>
        <p:txBody>
          <a:bodyPr/>
          <a:lstStyle/>
          <a:p>
            <a:r>
              <a:rPr lang="en-US" dirty="0"/>
              <a:t>Minimum in-stream flow requirements due to aquatic habitat needs</a:t>
            </a:r>
          </a:p>
          <a:p>
            <a:r>
              <a:rPr lang="en-US" dirty="0"/>
              <a:t>Represented as lower bound constraints</a:t>
            </a:r>
          </a:p>
          <a:p>
            <a:r>
              <a:rPr lang="en-US" dirty="0"/>
              <a:t>Time-series obtained from CALSIM III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../../../../Desktop/mi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9500" y="914400"/>
            <a:ext cx="4934500" cy="4838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711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Hydropower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400425" cy="4751924"/>
          </a:xfrm>
        </p:spPr>
        <p:txBody>
          <a:bodyPr>
            <a:normAutofit fontScale="92500"/>
          </a:bodyPr>
          <a:lstStyle/>
          <a:p>
            <a:r>
              <a:rPr lang="tr-TR" dirty="0" err="1"/>
              <a:t>Monthly</a:t>
            </a:r>
            <a:r>
              <a:rPr lang="tr-TR" dirty="0"/>
              <a:t> </a:t>
            </a:r>
            <a:r>
              <a:rPr lang="tr-TR" dirty="0" err="1"/>
              <a:t>hydropower</a:t>
            </a:r>
            <a:r>
              <a:rPr lang="tr-TR" dirty="0"/>
              <a:t> </a:t>
            </a:r>
            <a:r>
              <a:rPr lang="tr-TR" dirty="0" err="1"/>
              <a:t>operations</a:t>
            </a:r>
            <a:endParaRPr lang="tr-TR" dirty="0"/>
          </a:p>
          <a:p>
            <a:r>
              <a:rPr lang="tr-TR" dirty="0" err="1"/>
              <a:t>Penalty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not </a:t>
            </a:r>
            <a:r>
              <a:rPr lang="tr-TR" dirty="0" err="1"/>
              <a:t>generating</a:t>
            </a:r>
            <a:r>
              <a:rPr lang="tr-TR" dirty="0"/>
              <a:t> </a:t>
            </a:r>
            <a:r>
              <a:rPr lang="tr-TR" dirty="0" err="1"/>
              <a:t>hydropower</a:t>
            </a:r>
            <a:r>
              <a:rPr lang="tr-TR" dirty="0"/>
              <a:t> (</a:t>
            </a:r>
            <a:r>
              <a:rPr lang="tr-TR" dirty="0" err="1"/>
              <a:t>reverse</a:t>
            </a:r>
            <a:r>
              <a:rPr lang="tr-TR" dirty="0"/>
              <a:t> of a </a:t>
            </a:r>
            <a:r>
              <a:rPr lang="tr-TR" dirty="0" err="1"/>
              <a:t>benefit</a:t>
            </a:r>
            <a:r>
              <a:rPr lang="tr-TR" dirty="0"/>
              <a:t> </a:t>
            </a:r>
            <a:r>
              <a:rPr lang="tr-TR" dirty="0" err="1"/>
              <a:t>curve</a:t>
            </a:r>
            <a:r>
              <a:rPr lang="tr-TR" dirty="0"/>
              <a:t>)</a:t>
            </a:r>
          </a:p>
          <a:p>
            <a:r>
              <a:rPr lang="tr-TR" dirty="0" err="1"/>
              <a:t>Represented</a:t>
            </a:r>
            <a:r>
              <a:rPr lang="tr-TR" dirty="0"/>
              <a:t> on </a:t>
            </a:r>
            <a:r>
              <a:rPr lang="tr-TR" dirty="0" err="1"/>
              <a:t>reservoir</a:t>
            </a:r>
            <a:r>
              <a:rPr lang="tr-TR" dirty="0"/>
              <a:t> </a:t>
            </a:r>
            <a:r>
              <a:rPr lang="tr-TR" dirty="0" err="1"/>
              <a:t>storage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release</a:t>
            </a:r>
            <a:endParaRPr lang="tr-TR" dirty="0"/>
          </a:p>
          <a:p>
            <a:r>
              <a:rPr lang="tr-TR" dirty="0" err="1"/>
              <a:t>Hourly</a:t>
            </a:r>
            <a:r>
              <a:rPr lang="tr-TR" dirty="0"/>
              <a:t> </a:t>
            </a:r>
            <a:r>
              <a:rPr lang="tr-TR" dirty="0" err="1"/>
              <a:t>average</a:t>
            </a:r>
            <a:r>
              <a:rPr lang="tr-TR" dirty="0"/>
              <a:t> </a:t>
            </a:r>
            <a:r>
              <a:rPr lang="tr-TR" dirty="0" err="1"/>
              <a:t>energy</a:t>
            </a:r>
            <a:r>
              <a:rPr lang="tr-TR" dirty="0"/>
              <a:t> </a:t>
            </a:r>
            <a:r>
              <a:rPr lang="tr-TR" dirty="0" err="1"/>
              <a:t>prices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6" name="Chart 7">
            <a:extLst>
              <a:ext uri="{FF2B5EF4-FFF2-40B4-BE49-F238E27FC236}">
                <a16:creationId xmlns:a16="http://schemas.microsoft.com/office/drawing/2014/main" id="{D59794E2-39B1-E141-1F41-5D8ECB55E1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1803480"/>
              </p:ext>
            </p:extLst>
          </p:nvPr>
        </p:nvGraphicFramePr>
        <p:xfrm>
          <a:off x="4029075" y="914401"/>
          <a:ext cx="5114925" cy="3252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21CEB52C-202D-999A-400A-8C51C5025F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9468907"/>
              </p:ext>
            </p:extLst>
          </p:nvPr>
        </p:nvGraphicFramePr>
        <p:xfrm>
          <a:off x="3798094" y="4303714"/>
          <a:ext cx="5319712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" r:id="rId5" imgW="5537200" imgH="2806700" progId="Excel.Chart.8">
                  <p:embed/>
                </p:oleObj>
              </mc:Choice>
              <mc:Fallback>
                <p:oleObj r:id="rId5" imgW="5537200" imgH="2806700" progId="Excel.Chart.8">
                  <p:embed/>
                  <p:pic>
                    <p:nvPicPr>
                      <p:cNvPr id="6" name="Chart 4">
                        <a:extLst>
                          <a:ext uri="{FF2B5EF4-FFF2-40B4-BE49-F238E27FC236}">
                            <a16:creationId xmlns:a16="http://schemas.microsoft.com/office/drawing/2014/main" id="{F1EEDAA0-3BAC-43AF-F860-1C8974C125C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8094" y="4303714"/>
                        <a:ext cx="5319712" cy="205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2178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CALVIN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CALVIN has several limitations:</a:t>
            </a:r>
          </a:p>
          <a:p>
            <a:r>
              <a:rPr lang="en-US" dirty="0"/>
              <a:t>Perfect hydrologic knowledge (limited in limited foresight model)</a:t>
            </a:r>
          </a:p>
          <a:p>
            <a:r>
              <a:rPr lang="en-US" dirty="0"/>
              <a:t>Simplified groundwater representation (unit fixed pumping cost)</a:t>
            </a:r>
          </a:p>
          <a:p>
            <a:r>
              <a:rPr lang="en-US" dirty="0"/>
              <a:t>Linearized cost curves (piecewise linear)</a:t>
            </a:r>
          </a:p>
          <a:p>
            <a:r>
              <a:rPr lang="en-US" dirty="0"/>
              <a:t>Simplified hydropower representation due to linear programming (LP) framework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Ag and urban demands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686062" cy="4751924"/>
          </a:xfrm>
        </p:spPr>
        <p:txBody>
          <a:bodyPr/>
          <a:lstStyle/>
          <a:p>
            <a:r>
              <a:rPr lang="en-US" dirty="0"/>
              <a:t>Aggregated demand areas</a:t>
            </a:r>
          </a:p>
          <a:p>
            <a:r>
              <a:rPr lang="en-US" dirty="0"/>
              <a:t>In CA, 70% of water is used by ag and 30% for urban</a:t>
            </a:r>
          </a:p>
          <a:p>
            <a:r>
              <a:rPr lang="en-US" dirty="0"/>
              <a:t>Urban demand</a:t>
            </a:r>
          </a:p>
          <a:p>
            <a:pPr lvl="1"/>
            <a:r>
              <a:rPr lang="en-US" dirty="0"/>
              <a:t>Interior house</a:t>
            </a:r>
          </a:p>
          <a:p>
            <a:pPr lvl="1"/>
            <a:r>
              <a:rPr lang="en-US" dirty="0"/>
              <a:t>Exterior house</a:t>
            </a:r>
          </a:p>
          <a:p>
            <a:pPr lvl="1"/>
            <a:r>
              <a:rPr lang="en-US" dirty="0"/>
              <a:t>Industrial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</a:t>
            </a:fld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C54F272-7A55-944C-B6D2-2ACDE194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914401"/>
            <a:ext cx="4800600" cy="5422900"/>
          </a:xfrm>
          <a:prstGeom prst="rect">
            <a:avLst/>
          </a:prstGeom>
        </p:spPr>
      </p:pic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2832213F-1FB4-CC47-9E46-CCA24EDF1AB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58104" y="1557336"/>
            <a:ext cx="971290" cy="2440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etin kutusu 6">
            <a:extLst>
              <a:ext uri="{FF2B5EF4-FFF2-40B4-BE49-F238E27FC236}">
                <a16:creationId xmlns:a16="http://schemas.microsoft.com/office/drawing/2014/main" id="{0AAB00E8-27C3-A241-A60D-213B7E5D18C7}"/>
              </a:ext>
            </a:extLst>
          </p:cNvPr>
          <p:cNvSpPr txBox="1"/>
          <p:nvPr/>
        </p:nvSpPr>
        <p:spPr>
          <a:xfrm>
            <a:off x="5529147" y="1188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accent2">
                    <a:lumMod val="75000"/>
                  </a:schemeClr>
                </a:solidFill>
              </a:rPr>
              <a:t>Urban </a:t>
            </a:r>
            <a:r>
              <a:rPr lang="tr-TR" b="1" dirty="0" err="1">
                <a:solidFill>
                  <a:schemeClr val="accent2">
                    <a:lumMod val="75000"/>
                  </a:schemeClr>
                </a:solidFill>
              </a:rPr>
              <a:t>demand</a:t>
            </a:r>
            <a:endParaRPr lang="tr-TR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323BF7B8-EB21-BB45-8B65-CF723B9D698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187184" y="3277626"/>
            <a:ext cx="456645" cy="35254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920BBA4F-6390-B64C-8E5C-D55D64DFE4BA}"/>
              </a:ext>
            </a:extLst>
          </p:cNvPr>
          <p:cNvSpPr txBox="1"/>
          <p:nvPr/>
        </p:nvSpPr>
        <p:spPr>
          <a:xfrm>
            <a:off x="6429394" y="2908294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>
                <a:solidFill>
                  <a:schemeClr val="accent1">
                    <a:lumMod val="75000"/>
                  </a:schemeClr>
                </a:solidFill>
              </a:rPr>
              <a:t>Agricultural</a:t>
            </a:r>
            <a:r>
              <a:rPr lang="tr-T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tr-TR" b="1" dirty="0" err="1">
                <a:solidFill>
                  <a:schemeClr val="accent1">
                    <a:lumMod val="75000"/>
                  </a:schemeClr>
                </a:solidFill>
              </a:rPr>
              <a:t>demand</a:t>
            </a:r>
            <a:endParaRPr lang="tr-TR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579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Lessons from CALVIN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8"/>
            <a:ext cx="7886700" cy="5039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CALVIN results show that</a:t>
            </a:r>
          </a:p>
          <a:p>
            <a:r>
              <a:rPr lang="en-US" dirty="0"/>
              <a:t>Regional or statewide markets can reduce water scarcity costs</a:t>
            </a:r>
          </a:p>
          <a:p>
            <a:r>
              <a:rPr lang="en-US" dirty="0"/>
              <a:t>Environmental flows have economic values for agricultural and urban and hydropower activities</a:t>
            </a:r>
          </a:p>
          <a:p>
            <a:r>
              <a:rPr lang="en-US" dirty="0"/>
              <a:t>Economic values exist for expanded facilities</a:t>
            </a:r>
          </a:p>
          <a:p>
            <a:r>
              <a:rPr lang="en-US" dirty="0"/>
              <a:t>Some scarcity is optimal</a:t>
            </a:r>
          </a:p>
          <a:p>
            <a:r>
              <a:rPr lang="en-US" dirty="0"/>
              <a:t>Integrated local, regional, and statewide operation of water decreases competition with environmental uses (water trading)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26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CALVIN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88028" cy="47519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recent updates aims to</a:t>
            </a:r>
          </a:p>
          <a:p>
            <a:r>
              <a:rPr lang="en-US" dirty="0"/>
              <a:t>Create a </a:t>
            </a:r>
            <a:r>
              <a:rPr lang="en-US" i="1" dirty="0"/>
              <a:t>cross-platform</a:t>
            </a:r>
            <a:r>
              <a:rPr lang="en-US" dirty="0"/>
              <a:t> model: </a:t>
            </a:r>
            <a:r>
              <a:rPr lang="en-US" dirty="0" err="1"/>
              <a:t>MacOS</a:t>
            </a:r>
            <a:r>
              <a:rPr lang="en-US" dirty="0"/>
              <a:t>, Windows</a:t>
            </a:r>
          </a:p>
          <a:p>
            <a:r>
              <a:rPr lang="en-US" dirty="0"/>
              <a:t>Use </a:t>
            </a:r>
            <a:r>
              <a:rPr lang="en-US" i="1" dirty="0"/>
              <a:t>open data format</a:t>
            </a:r>
            <a:r>
              <a:rPr lang="en-US" dirty="0"/>
              <a:t>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csv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JSON</a:t>
            </a:r>
          </a:p>
          <a:p>
            <a:r>
              <a:rPr lang="en-US" dirty="0"/>
              <a:t>Have </a:t>
            </a:r>
            <a:r>
              <a:rPr lang="en-US" i="1" dirty="0"/>
              <a:t>freely available</a:t>
            </a:r>
            <a:r>
              <a:rPr lang="en-US" dirty="0"/>
              <a:t>: data, code, modeling language &amp; solvers are open-source or free of charge</a:t>
            </a:r>
          </a:p>
          <a:p>
            <a:r>
              <a:rPr lang="en-US" i="1" dirty="0"/>
              <a:t>Separate model &amp; data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HOBBES is independent from any data</a:t>
            </a:r>
          </a:p>
          <a:p>
            <a:pPr lvl="1"/>
            <a:r>
              <a:rPr lang="en-US" dirty="0"/>
              <a:t>CALVIN’s structure code is generalized (can solve any other network-flow problems)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60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CALVIN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179684" cy="4751924"/>
          </a:xfrm>
        </p:spPr>
        <p:txBody>
          <a:bodyPr/>
          <a:lstStyle/>
          <a:p>
            <a:r>
              <a:rPr lang="en-US" dirty="0"/>
              <a:t>The original CALVIN uses HEC-PRM to solve its optimization problem</a:t>
            </a:r>
          </a:p>
          <a:p>
            <a:r>
              <a:rPr lang="en-US" dirty="0"/>
              <a:t>With recent updates, CALVIN is moved to Python</a:t>
            </a:r>
          </a:p>
          <a:p>
            <a:r>
              <a:rPr lang="en-US" dirty="0"/>
              <a:t>Pyomo library, a high level optimization modeling language in Python, is used</a:t>
            </a:r>
          </a:p>
          <a:p>
            <a:r>
              <a:rPr lang="en-US" dirty="0"/>
              <a:t>Pyomo can connect to several freely available solvers</a:t>
            </a:r>
          </a:p>
          <a:p>
            <a:r>
              <a:rPr lang="en-US" dirty="0"/>
              <a:t>Runtime is decreased from 2-5 days to 30min-1 </a:t>
            </a:r>
            <a:r>
              <a:rPr lang="en-US" dirty="0" err="1"/>
              <a:t>hr</a:t>
            </a:r>
            <a:r>
              <a:rPr lang="en-US" dirty="0"/>
              <a:t>, with parallelization in Pyomo.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23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HOBBES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A web-based open-source data storing and sharing platform</a:t>
            </a:r>
          </a:p>
          <a:p>
            <a:r>
              <a:rPr lang="en-US" dirty="0"/>
              <a:t>Stores California’s water network data</a:t>
            </a:r>
          </a:p>
          <a:p>
            <a:r>
              <a:rPr lang="en-US" dirty="0"/>
              <a:t>Documentation and change tracking via GitHub</a:t>
            </a:r>
          </a:p>
          <a:p>
            <a:r>
              <a:rPr lang="en-US" dirty="0"/>
              <a:t>Data visualization and animation</a:t>
            </a:r>
          </a:p>
          <a:p>
            <a:r>
              <a:rPr lang="en-US" dirty="0"/>
              <a:t>Several models can be built around HOBBES, where built-in tools convert and export network data in the desired format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358065"/>
              </p:ext>
            </p:extLst>
          </p:nvPr>
        </p:nvGraphicFramePr>
        <p:xfrm>
          <a:off x="1585533" y="5266055"/>
          <a:ext cx="5972934" cy="1272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2528812" y="917075"/>
            <a:ext cx="39998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8"/>
              </a:rPr>
              <a:t>https://cwn.cws.ucdavis.edu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247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HOBBES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549650" cy="4751924"/>
          </a:xfrm>
        </p:spPr>
        <p:txBody>
          <a:bodyPr/>
          <a:lstStyle/>
          <a:p>
            <a:r>
              <a:rPr lang="en-US" dirty="0"/>
              <a:t>California water network </a:t>
            </a:r>
          </a:p>
          <a:p>
            <a:r>
              <a:rPr lang="en-US" dirty="0"/>
              <a:t>Geocoded network elements </a:t>
            </a:r>
          </a:p>
          <a:p>
            <a:r>
              <a:rPr lang="en-US" dirty="0"/>
              <a:t>Layered based on hydrologic regions and subregions </a:t>
            </a:r>
          </a:p>
          <a:p>
            <a:r>
              <a:rPr lang="en-US" dirty="0"/>
              <a:t>Data visualization </a:t>
            </a:r>
          </a:p>
          <a:p>
            <a:r>
              <a:rPr lang="en-US" dirty="0"/>
              <a:t>Animation tool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44</a:t>
            </a:fld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21057CE-E4FC-0770-9150-8BC9CB9D1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683" y="1338916"/>
            <a:ext cx="5108317" cy="4592919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3CADDA8C-FFF9-0944-B3AB-FDA69514D5A7}"/>
              </a:ext>
            </a:extLst>
          </p:cNvPr>
          <p:cNvSpPr txBox="1"/>
          <p:nvPr/>
        </p:nvSpPr>
        <p:spPr>
          <a:xfrm>
            <a:off x="1585341" y="5899517"/>
            <a:ext cx="5973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600" dirty="0">
                <a:hlinkClick r:id="rId4"/>
              </a:rPr>
              <a:t>https://cwn.cws.ucdavis.edu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3920095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HOBBES for CALVIN (Python)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CALVIN Python version uses matrices for all parameters: </a:t>
            </a:r>
            <a:r>
              <a:rPr lang="en-US" i="1" dirty="0"/>
              <a:t>c</a:t>
            </a:r>
            <a:r>
              <a:rPr lang="en-US" dirty="0"/>
              <a:t>, 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l</a:t>
            </a:r>
            <a:r>
              <a:rPr lang="en-US" dirty="0"/>
              <a:t>, </a:t>
            </a:r>
            <a:r>
              <a:rPr lang="en-US" i="1" dirty="0"/>
              <a:t>u</a:t>
            </a:r>
          </a:p>
          <a:p>
            <a:r>
              <a:rPr lang="en-US" dirty="0"/>
              <a:t>Calvin-network-tool in HOBBES converts input data into a network matrix</a:t>
            </a:r>
          </a:p>
          <a:p>
            <a:r>
              <a:rPr lang="en-US" dirty="0"/>
              <a:t>The network matrix is input to CALVIN (Python)</a:t>
            </a:r>
          </a:p>
          <a:p>
            <a:r>
              <a:rPr lang="en-US" dirty="0"/>
              <a:t>Each of network matrix lines correspond to a link </a:t>
            </a:r>
            <a:r>
              <a:rPr lang="mr-IN" dirty="0"/>
              <a:t>–</a:t>
            </a:r>
            <a:r>
              <a:rPr lang="en-US" dirty="0"/>
              <a:t> decision var. (</a:t>
            </a:r>
            <a:r>
              <a:rPr lang="en-US" sz="2400" dirty="0"/>
              <a:t>full size model has 6 millions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947068"/>
              </p:ext>
            </p:extLst>
          </p:nvPr>
        </p:nvGraphicFramePr>
        <p:xfrm>
          <a:off x="1390651" y="4872991"/>
          <a:ext cx="6095999" cy="148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/>
                        <a:t>i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j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k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u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784190" y="5428526"/>
            <a:ext cx="51206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10958" y="5416951"/>
            <a:ext cx="0" cy="8229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832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Network-flow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634003" cy="4751924"/>
          </a:xfrm>
        </p:spPr>
        <p:txBody>
          <a:bodyPr/>
          <a:lstStyle/>
          <a:p>
            <a:r>
              <a:rPr lang="en-US" dirty="0"/>
              <a:t>CALVIN represents the physical system with nodes and links</a:t>
            </a:r>
          </a:p>
          <a:p>
            <a:r>
              <a:rPr lang="en-US" dirty="0"/>
              <a:t>Nodes represent reservoirs, demand locations, power and pumping plants and junctions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4704615"/>
            <a:ext cx="7115606" cy="184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Links only connect nodes to each other</a:t>
            </a:r>
          </a:p>
          <a:p>
            <a:r>
              <a:rPr lang="en-US" dirty="0"/>
              <a:t>All network parameters are applied to links: amplitude (loss factor) </a:t>
            </a:r>
            <a:r>
              <a:rPr lang="en-US" i="1" dirty="0"/>
              <a:t>a</a:t>
            </a:r>
            <a:r>
              <a:rPr lang="en-US" dirty="0"/>
              <a:t>, unit cost </a:t>
            </a:r>
            <a:r>
              <a:rPr lang="en-US" i="1" dirty="0"/>
              <a:t>c</a:t>
            </a:r>
            <a:r>
              <a:rPr lang="en-US" dirty="0"/>
              <a:t>, lower bound </a:t>
            </a:r>
            <a:r>
              <a:rPr lang="en-US" i="1" dirty="0"/>
              <a:t>l</a:t>
            </a:r>
            <a:r>
              <a:rPr lang="en-US" dirty="0"/>
              <a:t>, &amp; upper bound </a:t>
            </a:r>
            <a:r>
              <a:rPr lang="en-US" i="1" dirty="0"/>
              <a:t>u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714" y="916188"/>
            <a:ext cx="3935392" cy="378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61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Linear Programming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5091508"/>
          </a:xfrm>
        </p:spPr>
        <p:txBody>
          <a:bodyPr>
            <a:normAutofit/>
          </a:bodyPr>
          <a:lstStyle/>
          <a:p>
            <a:r>
              <a:rPr lang="en-US" dirty="0"/>
              <a:t>As an network-flow LP model, CALVIN minimizes statewide water scarcity and operating costs within constraints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6528482"/>
                  </p:ext>
                </p:extLst>
              </p:nvPr>
            </p:nvGraphicFramePr>
            <p:xfrm>
              <a:off x="1189438" y="2573248"/>
              <a:ext cx="6765124" cy="291814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83021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349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𝑚𝑖𝑛</m:t>
                                        </m:r>
                                      </m:e>
                                      <m:lim>
                                        <m: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𝑋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𝑧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=</m:t>
                                    </m:r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supHide m:val="on"/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limLoc m:val="undOvr"/>
                                                <m:supHide m:val="on"/>
                                                <m:ctrlP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  <m:sup/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charset="0"/>
                                                        <a:cs typeface="Times New Roman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Times New Roman" charset="0"/>
                                                        <a:cs typeface="Times New Roman" charset="0"/>
                                                      </a:rPr>
                                                      <m:t>𝑐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Times New Roman" charset="0"/>
                                                        <a:cs typeface="Times New Roman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en-US" sz="18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charset="0"/>
                                                        <a:cs typeface="Times New Roman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Times New Roman" charset="0"/>
                                                        <a:cs typeface="Times New Roman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Times New Roman" charset="0"/>
                                                        <a:cs typeface="Times New Roman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Objective Function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, ∀(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𝑖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,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𝑗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,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𝑘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)∈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Lower bound constraint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, ∀(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𝑖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,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𝑗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,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𝑘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)∈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Upper</a:t>
                          </a:r>
                          <a:r>
                            <a:rPr lang="en-US" sz="1800" b="0" i="1" baseline="0" dirty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 bound constraint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charset="0"/>
                                        <a:cs typeface="Times New Roman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Calibri" charset="0"/>
                                        <a:cs typeface="Times New Roman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Times New Roman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Calibri" charset="0"/>
                                            <a:cs typeface="Times New Roman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Times New Roman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charset="0"/>
                                                <a:ea typeface="Calibri" charset="0"/>
                                                <a:cs typeface="Times New Roman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charset="0"/>
                                                <a:ea typeface="Calibri" charset="0"/>
                                                <a:cs typeface="Times New Roman" charset="0"/>
                                              </a:rPr>
                                              <m:t>𝑗𝑖𝑘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Calibri" charset="0"/>
                                            <a:cs typeface="Times New Roman" charset="0"/>
                                          </a:rPr>
                                          <m:t>−</m:t>
                                        </m:r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supHide m:val="on"/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Times New Roman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charset="0"/>
                                                <a:ea typeface="Calibri" charset="0"/>
                                                <a:cs typeface="Times New Roman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limLoc m:val="undOvr"/>
                                                <m:supHide m:val="on"/>
                                                <m:ctrlP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charset="0"/>
                                                    <a:ea typeface="Calibri" charset="0"/>
                                                    <a:cs typeface="Times New Roman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  <m:sup/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charset="0"/>
                                                        <a:cs typeface="Times New Roman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Calibri" charset="0"/>
                                                        <a:cs typeface="Times New Roman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Calibri" charset="0"/>
                                                        <a:cs typeface="Times New Roman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en-US" sz="18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charset="0"/>
                                                        <a:cs typeface="Times New Roman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Calibri" charset="0"/>
                                                        <a:cs typeface="Times New Roman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Calibri" charset="0"/>
                                                        <a:cs typeface="Times New Roman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charset="0"/>
                                                    <a:ea typeface="Calibri" charset="0"/>
                                                    <a:cs typeface="Times New Roman" charset="0"/>
                                                  </a:rPr>
                                                  <m:t>=0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nary>
                                  </m:e>
                                </m:nary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, ∀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𝑗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∈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Mass balance constraint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6528482"/>
                  </p:ext>
                </p:extLst>
              </p:nvPr>
            </p:nvGraphicFramePr>
            <p:xfrm>
              <a:off x="1189438" y="2573248"/>
              <a:ext cx="6765124" cy="291814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830214"/>
                    <a:gridCol w="1934910"/>
                  </a:tblGrid>
                  <a:tr h="9282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r="-39975" b="-2151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 smtClean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Objective Function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168889" r="-39975" b="-26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 smtClean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Lower bound constraint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268889" r="-39975" b="-16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 smtClean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Upper</a:t>
                          </a:r>
                          <a:r>
                            <a:rPr lang="en-US" sz="1800" b="0" i="1" baseline="0" dirty="0" smtClean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 bound constraint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8926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225850" r="-399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 smtClean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Mass balance constraint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Rectangle 6"/>
          <p:cNvSpPr/>
          <p:nvPr/>
        </p:nvSpPr>
        <p:spPr>
          <a:xfrm>
            <a:off x="802271" y="5602389"/>
            <a:ext cx="41848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where </a:t>
            </a:r>
            <a:r>
              <a:rPr lang="en-US" sz="2000" i="1" dirty="0"/>
              <a:t>X</a:t>
            </a:r>
            <a:r>
              <a:rPr lang="en-US" sz="2000" dirty="0"/>
              <a:t> is flow (decision variable); </a:t>
            </a:r>
            <a:r>
              <a:rPr lang="en-US" sz="2000" i="1" dirty="0"/>
              <a:t>c</a:t>
            </a:r>
            <a:r>
              <a:rPr lang="en-US" sz="2000" dirty="0"/>
              <a:t> is unit cost; </a:t>
            </a:r>
            <a:r>
              <a:rPr lang="en-US" sz="2000" i="1" dirty="0"/>
              <a:t>l</a:t>
            </a:r>
            <a:r>
              <a:rPr lang="en-US" sz="2000" dirty="0"/>
              <a:t> is lower bound; </a:t>
            </a:r>
            <a:r>
              <a:rPr lang="en-US" sz="2000" i="1" dirty="0"/>
              <a:t>u</a:t>
            </a:r>
            <a:r>
              <a:rPr lang="en-US" sz="2000" dirty="0"/>
              <a:t> is upper bound; </a:t>
            </a:r>
            <a:r>
              <a:rPr lang="en-US" sz="2000" i="1" dirty="0"/>
              <a:t>a</a:t>
            </a:r>
            <a:r>
              <a:rPr lang="en-US" sz="2000" dirty="0"/>
              <a:t> is amplitude</a:t>
            </a:r>
          </a:p>
        </p:txBody>
      </p:sp>
      <p:sp>
        <p:nvSpPr>
          <p:cNvPr id="8" name="Rectangle 7"/>
          <p:cNvSpPr/>
          <p:nvPr/>
        </p:nvSpPr>
        <p:spPr>
          <a:xfrm>
            <a:off x="5374271" y="5542188"/>
            <a:ext cx="36192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index </a:t>
            </a:r>
            <a:r>
              <a:rPr lang="en-US" sz="2000" i="1" dirty="0" err="1"/>
              <a:t>i</a:t>
            </a:r>
            <a:r>
              <a:rPr lang="en-US" sz="2000" dirty="0"/>
              <a:t> represents origin node; </a:t>
            </a:r>
            <a:r>
              <a:rPr lang="en-US" sz="2000" i="1" dirty="0"/>
              <a:t>j</a:t>
            </a:r>
            <a:r>
              <a:rPr lang="en-US" sz="2000" dirty="0"/>
              <a:t> is terminal node; </a:t>
            </a:r>
            <a:r>
              <a:rPr lang="en-US" sz="2000" i="1" dirty="0"/>
              <a:t>k</a:t>
            </a:r>
            <a:r>
              <a:rPr lang="en-US" sz="2000" dirty="0"/>
              <a:t> is a piecewise component</a:t>
            </a:r>
          </a:p>
        </p:txBody>
      </p:sp>
    </p:spTree>
    <p:extLst>
      <p:ext uri="{BB962C8B-B14F-4D97-AF65-F5344CB8AC3E}">
        <p14:creationId xmlns:p14="http://schemas.microsoft.com/office/powerpoint/2010/main" val="351693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Resolving infeasibilities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179684" cy="4751924"/>
          </a:xfrm>
        </p:spPr>
        <p:txBody>
          <a:bodyPr/>
          <a:lstStyle/>
          <a:p>
            <a:r>
              <a:rPr lang="en-US" dirty="0"/>
              <a:t>When a mass-balance constraint at any location is not met, the model results in infeasible solution</a:t>
            </a:r>
          </a:p>
          <a:p>
            <a:r>
              <a:rPr lang="en-US" dirty="0"/>
              <a:t>Due to size of the model, in case of infeasibility, you never know where the problem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48</a:t>
            </a:fld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1309600" y="3590555"/>
            <a:ext cx="2632614" cy="2031593"/>
            <a:chOff x="1020532" y="3611682"/>
            <a:chExt cx="2632614" cy="2031593"/>
          </a:xfrm>
        </p:grpSpPr>
        <p:grpSp>
          <p:nvGrpSpPr>
            <p:cNvPr id="27" name="Group 26"/>
            <p:cNvGrpSpPr/>
            <p:nvPr/>
          </p:nvGrpSpPr>
          <p:grpSpPr>
            <a:xfrm>
              <a:off x="1020532" y="3801001"/>
              <a:ext cx="2632614" cy="1842274"/>
              <a:chOff x="1286750" y="2858174"/>
              <a:chExt cx="2632614" cy="1842274"/>
            </a:xfrm>
          </p:grpSpPr>
          <p:sp>
            <p:nvSpPr>
              <p:cNvPr id="5" name="Oval 4"/>
              <p:cNvSpPr>
                <a:spLocks noChangeAspect="1"/>
              </p:cNvSpPr>
              <p:nvPr/>
            </p:nvSpPr>
            <p:spPr>
              <a:xfrm>
                <a:off x="2338086" y="3715473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3553604" y="3715473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Arrow Connector 7"/>
              <p:cNvCxnSpPr>
                <a:stCxn id="5" idx="6"/>
                <a:endCxn id="6" idx="2"/>
              </p:cNvCxnSpPr>
              <p:nvPr/>
            </p:nvCxnSpPr>
            <p:spPr>
              <a:xfrm>
                <a:off x="2703846" y="3898353"/>
                <a:ext cx="84975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stCxn id="19" idx="5"/>
                <a:endCxn id="5" idx="1"/>
              </p:cNvCxnSpPr>
              <p:nvPr/>
            </p:nvCxnSpPr>
            <p:spPr>
              <a:xfrm>
                <a:off x="1598946" y="3170370"/>
                <a:ext cx="792704" cy="59866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21" idx="7"/>
                <a:endCxn id="5" idx="3"/>
              </p:cNvCxnSpPr>
              <p:nvPr/>
            </p:nvCxnSpPr>
            <p:spPr>
              <a:xfrm flipV="1">
                <a:off x="1604895" y="4027669"/>
                <a:ext cx="786755" cy="36058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1286750" y="2858174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>
                <a:spLocks noChangeAspect="1"/>
              </p:cNvSpPr>
              <p:nvPr/>
            </p:nvSpPr>
            <p:spPr>
              <a:xfrm>
                <a:off x="1292699" y="4334688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587371" y="3140305"/>
                <a:ext cx="8542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Flow = </a:t>
                </a:r>
              </a:p>
              <a:p>
                <a:r>
                  <a:rPr lang="en-US" sz="1400" dirty="0"/>
                  <a:t>100 TAF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608206" y="4010189"/>
                <a:ext cx="8542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Flow = </a:t>
                </a:r>
              </a:p>
              <a:p>
                <a:r>
                  <a:rPr lang="en-US" sz="1400" dirty="0"/>
                  <a:t>500 TAF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641463" y="3427889"/>
                <a:ext cx="10855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Capacity = </a:t>
                </a:r>
              </a:p>
              <a:p>
                <a:r>
                  <a:rPr lang="en-US" sz="1400" dirty="0"/>
                  <a:t>550 TAF</a:t>
                </a:r>
              </a:p>
            </p:txBody>
          </p:sp>
        </p:grpSp>
        <p:sp>
          <p:nvSpPr>
            <p:cNvPr id="43" name="Cross 42"/>
            <p:cNvSpPr>
              <a:spLocks noChangeAspect="1"/>
            </p:cNvSpPr>
            <p:nvPr/>
          </p:nvSpPr>
          <p:spPr>
            <a:xfrm rot="2728891">
              <a:off x="1633269" y="3611682"/>
              <a:ext cx="1280160" cy="1280160"/>
            </a:xfrm>
            <a:prstGeom prst="plus">
              <a:avLst>
                <a:gd name="adj" fmla="val 45547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872829" y="3596747"/>
            <a:ext cx="2812543" cy="2028903"/>
            <a:chOff x="4818692" y="3614372"/>
            <a:chExt cx="2812543" cy="2028903"/>
          </a:xfrm>
        </p:grpSpPr>
        <p:grpSp>
          <p:nvGrpSpPr>
            <p:cNvPr id="28" name="Group 27"/>
            <p:cNvGrpSpPr/>
            <p:nvPr/>
          </p:nvGrpSpPr>
          <p:grpSpPr>
            <a:xfrm>
              <a:off x="4818692" y="3801001"/>
              <a:ext cx="2812543" cy="1842274"/>
              <a:chOff x="1286750" y="2858174"/>
              <a:chExt cx="2812543" cy="1842274"/>
            </a:xfrm>
          </p:grpSpPr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>
                <a:off x="2338086" y="3715473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>
                <a:spLocks noChangeAspect="1"/>
              </p:cNvSpPr>
              <p:nvPr/>
            </p:nvSpPr>
            <p:spPr>
              <a:xfrm>
                <a:off x="3553604" y="3715473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Arrow Connector 30"/>
              <p:cNvCxnSpPr>
                <a:stCxn id="31" idx="6"/>
                <a:endCxn id="32" idx="2"/>
              </p:cNvCxnSpPr>
              <p:nvPr/>
            </p:nvCxnSpPr>
            <p:spPr>
              <a:xfrm>
                <a:off x="2703846" y="3898353"/>
                <a:ext cx="84975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endCxn id="31" idx="1"/>
              </p:cNvCxnSpPr>
              <p:nvPr/>
            </p:nvCxnSpPr>
            <p:spPr>
              <a:xfrm>
                <a:off x="1598946" y="3170370"/>
                <a:ext cx="792704" cy="59866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endCxn id="31" idx="3"/>
              </p:cNvCxnSpPr>
              <p:nvPr/>
            </p:nvCxnSpPr>
            <p:spPr>
              <a:xfrm flipV="1">
                <a:off x="1604895" y="4027669"/>
                <a:ext cx="786755" cy="36058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1286750" y="2858174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1292699" y="4334688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587371" y="3140305"/>
                <a:ext cx="8542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Flow = </a:t>
                </a:r>
              </a:p>
              <a:p>
                <a:r>
                  <a:rPr lang="en-US" sz="1400" dirty="0"/>
                  <a:t>100 TAF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608206" y="4010189"/>
                <a:ext cx="8542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Flow = </a:t>
                </a:r>
              </a:p>
              <a:p>
                <a:r>
                  <a:rPr lang="en-US" sz="1400" dirty="0"/>
                  <a:t>500 TAF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656269" y="3449913"/>
                <a:ext cx="14430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Lower Bound = </a:t>
                </a:r>
              </a:p>
              <a:p>
                <a:r>
                  <a:rPr lang="en-US" sz="1400" dirty="0"/>
                  <a:t>650 TAF</a:t>
                </a:r>
              </a:p>
            </p:txBody>
          </p:sp>
        </p:grpSp>
        <p:sp>
          <p:nvSpPr>
            <p:cNvPr id="44" name="Cross 43"/>
            <p:cNvSpPr>
              <a:spLocks noChangeAspect="1"/>
            </p:cNvSpPr>
            <p:nvPr/>
          </p:nvSpPr>
          <p:spPr>
            <a:xfrm rot="2728891">
              <a:off x="5432975" y="3614372"/>
              <a:ext cx="1280160" cy="1280160"/>
            </a:xfrm>
            <a:prstGeom prst="plus">
              <a:avLst>
                <a:gd name="adj" fmla="val 45547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2609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Debug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When network is modified (climate change, adding a new requirement or element etc.), first run in debug mode</a:t>
            </a:r>
          </a:p>
          <a:p>
            <a:r>
              <a:rPr lang="en-US" dirty="0"/>
              <a:t>Debug mode adds two links (debug source &amp; debug sink) at very high cost (~10</a:t>
            </a:r>
            <a:r>
              <a:rPr lang="en-US" baseline="30000" dirty="0"/>
              <a:t>10</a:t>
            </a:r>
            <a:r>
              <a:rPr lang="en-US" dirty="0"/>
              <a:t>)</a:t>
            </a:r>
          </a:p>
          <a:p>
            <a:r>
              <a:rPr lang="en-US" dirty="0"/>
              <a:t>The debug cost is much higher than any other cost in CALVIN to make sure it is not used unless there is infeasibility</a:t>
            </a:r>
          </a:p>
          <a:p>
            <a:r>
              <a:rPr lang="en-US" dirty="0"/>
              <a:t>Then postprocess to</a:t>
            </a:r>
          </a:p>
          <a:p>
            <a:pPr marL="0" indent="0">
              <a:buNone/>
            </a:pPr>
            <a:r>
              <a:rPr lang="en-US" dirty="0"/>
              <a:t>  eliminate debug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49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332718" y="4445370"/>
            <a:ext cx="3443909" cy="2059542"/>
            <a:chOff x="5332718" y="4445370"/>
            <a:chExt cx="3443909" cy="2059542"/>
          </a:xfrm>
        </p:grpSpPr>
        <p:pic>
          <p:nvPicPr>
            <p:cNvPr id="5" name="Picture 4" descr="../../../../Desktop/Screen%20Shot%202018-08-16%20at%2010.36.28%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332718" y="4445370"/>
              <a:ext cx="3443909" cy="201168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612161" y="4750169"/>
              <a:ext cx="105028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 = $10</a:t>
              </a:r>
              <a:r>
                <a:rPr lang="en-US" sz="1400" baseline="30000" dirty="0"/>
                <a:t>10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23736" y="6197135"/>
              <a:ext cx="105028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 = $10</a:t>
              </a:r>
              <a:r>
                <a:rPr lang="en-US" sz="1400" baseline="30000" dirty="0"/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24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Environmental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733038" cy="4751924"/>
          </a:xfrm>
        </p:spPr>
        <p:txBody>
          <a:bodyPr/>
          <a:lstStyle/>
          <a:p>
            <a:r>
              <a:rPr lang="en-US" dirty="0"/>
              <a:t>Wildlife refuge demands</a:t>
            </a:r>
          </a:p>
          <a:p>
            <a:r>
              <a:rPr lang="en-US" dirty="0"/>
              <a:t>Aggregated demand areas</a:t>
            </a:r>
          </a:p>
          <a:p>
            <a:r>
              <a:rPr lang="en-US" dirty="0"/>
              <a:t>Mainly surface diversions</a:t>
            </a:r>
          </a:p>
          <a:p>
            <a:r>
              <a:rPr lang="en-US" dirty="0"/>
              <a:t>Minimum instream flow requirements</a:t>
            </a:r>
          </a:p>
          <a:p>
            <a:r>
              <a:rPr lang="en-US" dirty="0"/>
              <a:t>Required Delta outflow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5</a:t>
            </a:fld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575B132-85B8-D641-8532-2FC8F172F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688" y="914402"/>
            <a:ext cx="4782312" cy="5402242"/>
          </a:xfrm>
          <a:prstGeom prst="rect">
            <a:avLst/>
          </a:prstGeom>
        </p:spPr>
      </p:pic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0183A031-59AA-B04A-BD79-425D69336957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704990" y="2276725"/>
            <a:ext cx="1112356" cy="244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etin kutusu 6">
            <a:extLst>
              <a:ext uri="{FF2B5EF4-FFF2-40B4-BE49-F238E27FC236}">
                <a16:creationId xmlns:a16="http://schemas.microsoft.com/office/drawing/2014/main" id="{708D9EF3-E45B-614C-816A-AC24DEA3A2F1}"/>
              </a:ext>
            </a:extLst>
          </p:cNvPr>
          <p:cNvSpPr txBox="1"/>
          <p:nvPr/>
        </p:nvSpPr>
        <p:spPr>
          <a:xfrm>
            <a:off x="5776035" y="1907393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>
                <a:solidFill>
                  <a:srgbClr val="C00000"/>
                </a:solidFill>
              </a:rPr>
              <a:t>Gray</a:t>
            </a:r>
            <a:r>
              <a:rPr lang="tr-TR" b="1" dirty="0">
                <a:solidFill>
                  <a:srgbClr val="C00000"/>
                </a:solidFill>
              </a:rPr>
              <a:t> </a:t>
            </a:r>
            <a:r>
              <a:rPr lang="tr-TR" b="1" dirty="0" err="1">
                <a:solidFill>
                  <a:srgbClr val="C00000"/>
                </a:solidFill>
              </a:rPr>
              <a:t>Lodge</a:t>
            </a:r>
            <a:r>
              <a:rPr lang="tr-TR" b="1" dirty="0">
                <a:solidFill>
                  <a:srgbClr val="C00000"/>
                </a:solidFill>
              </a:rPr>
              <a:t> NWR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1C31DC29-492C-364B-BF28-2CC09D2F0684}"/>
              </a:ext>
            </a:extLst>
          </p:cNvPr>
          <p:cNvSpPr txBox="1"/>
          <p:nvPr/>
        </p:nvSpPr>
        <p:spPr>
          <a:xfrm>
            <a:off x="3721767" y="172272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rgbClr val="C00000"/>
                </a:solidFill>
              </a:rPr>
              <a:t>Sacramento NWR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0C0F474F-3355-BF4F-9900-602CCA03347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782314" y="2092058"/>
            <a:ext cx="692406" cy="4287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535D8C2F-9A8C-884C-A1C1-E94A5F28D928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776035" y="2705425"/>
            <a:ext cx="400347" cy="1069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778D50FE-86CA-C24F-8110-1388F5B96197}"/>
              </a:ext>
            </a:extLst>
          </p:cNvPr>
          <p:cNvSpPr txBox="1"/>
          <p:nvPr/>
        </p:nvSpPr>
        <p:spPr>
          <a:xfrm>
            <a:off x="6176382" y="262767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>
                <a:solidFill>
                  <a:srgbClr val="C00000"/>
                </a:solidFill>
              </a:rPr>
              <a:t>Sutter</a:t>
            </a:r>
            <a:r>
              <a:rPr lang="tr-TR" b="1" dirty="0">
                <a:solidFill>
                  <a:srgbClr val="C00000"/>
                </a:solidFill>
              </a:rPr>
              <a:t> NWR</a:t>
            </a: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52E4FC48-D053-A74C-98A7-D8C2D402F696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4655751" y="3474262"/>
            <a:ext cx="1187109" cy="361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A7B1F750-CF8E-5647-91FA-F0987C2C74CE}"/>
              </a:ext>
            </a:extLst>
          </p:cNvPr>
          <p:cNvSpPr txBox="1"/>
          <p:nvPr/>
        </p:nvSpPr>
        <p:spPr>
          <a:xfrm>
            <a:off x="3545252" y="2827931"/>
            <a:ext cx="222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rgbClr val="C00000"/>
                </a:solidFill>
              </a:rPr>
              <a:t>San </a:t>
            </a:r>
            <a:r>
              <a:rPr lang="tr-TR" b="1" dirty="0" err="1">
                <a:solidFill>
                  <a:srgbClr val="C00000"/>
                </a:solidFill>
              </a:rPr>
              <a:t>Joaquin</a:t>
            </a:r>
            <a:r>
              <a:rPr lang="tr-TR" b="1" dirty="0">
                <a:solidFill>
                  <a:srgbClr val="C00000"/>
                </a:solidFill>
              </a:rPr>
              <a:t> West NWR </a:t>
            </a:r>
            <a:r>
              <a:rPr lang="tr-TR" b="1" dirty="0" err="1">
                <a:solidFill>
                  <a:srgbClr val="C00000"/>
                </a:solidFill>
              </a:rPr>
              <a:t>and</a:t>
            </a:r>
            <a:r>
              <a:rPr lang="tr-TR" b="1" dirty="0">
                <a:solidFill>
                  <a:srgbClr val="C00000"/>
                </a:solidFill>
              </a:rPr>
              <a:t> WMA</a:t>
            </a:r>
          </a:p>
        </p:txBody>
      </p:sp>
      <p:cxnSp>
        <p:nvCxnSpPr>
          <p:cNvPr id="28" name="Düz Ok Bağlayıcısı 27">
            <a:extLst>
              <a:ext uri="{FF2B5EF4-FFF2-40B4-BE49-F238E27FC236}">
                <a16:creationId xmlns:a16="http://schemas.microsoft.com/office/drawing/2014/main" id="{32015544-F6C7-474F-9843-8095EAA8DB30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6176382" y="3595278"/>
            <a:ext cx="1101908" cy="1366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D5661671-220D-AC4C-8816-2188BC48AAF9}"/>
              </a:ext>
            </a:extLst>
          </p:cNvPr>
          <p:cNvSpPr txBox="1"/>
          <p:nvPr/>
        </p:nvSpPr>
        <p:spPr>
          <a:xfrm>
            <a:off x="6167791" y="2948947"/>
            <a:ext cx="222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rgbClr val="C00000"/>
                </a:solidFill>
              </a:rPr>
              <a:t>San </a:t>
            </a:r>
            <a:r>
              <a:rPr lang="tr-TR" b="1" dirty="0" err="1">
                <a:solidFill>
                  <a:srgbClr val="C00000"/>
                </a:solidFill>
              </a:rPr>
              <a:t>Joaquin</a:t>
            </a:r>
            <a:r>
              <a:rPr lang="tr-TR" b="1" dirty="0">
                <a:solidFill>
                  <a:srgbClr val="C00000"/>
                </a:solidFill>
              </a:rPr>
              <a:t> East NWR </a:t>
            </a:r>
            <a:r>
              <a:rPr lang="tr-TR" b="1" dirty="0" err="1">
                <a:solidFill>
                  <a:srgbClr val="C00000"/>
                </a:solidFill>
              </a:rPr>
              <a:t>and</a:t>
            </a:r>
            <a:r>
              <a:rPr lang="tr-TR" b="1" dirty="0">
                <a:solidFill>
                  <a:srgbClr val="C00000"/>
                </a:solidFill>
              </a:rPr>
              <a:t> WMA</a:t>
            </a:r>
          </a:p>
        </p:txBody>
      </p:sp>
      <p:cxnSp>
        <p:nvCxnSpPr>
          <p:cNvPr id="31" name="Düz Ok Bağlayıcısı 30">
            <a:extLst>
              <a:ext uri="{FF2B5EF4-FFF2-40B4-BE49-F238E27FC236}">
                <a16:creationId xmlns:a16="http://schemas.microsoft.com/office/drawing/2014/main" id="{3B681950-9DFC-6342-A583-6F5F320AB7E6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386660" y="3819651"/>
            <a:ext cx="536342" cy="2055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D9237901-C693-B649-9BF9-EBAB48D5DACE}"/>
              </a:ext>
            </a:extLst>
          </p:cNvPr>
          <p:cNvSpPr txBox="1"/>
          <p:nvPr/>
        </p:nvSpPr>
        <p:spPr>
          <a:xfrm>
            <a:off x="6923002" y="3634985"/>
            <a:ext cx="180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>
                <a:solidFill>
                  <a:srgbClr val="C00000"/>
                </a:solidFill>
              </a:rPr>
              <a:t>Mendota</a:t>
            </a:r>
            <a:r>
              <a:rPr lang="tr-TR" b="1" dirty="0">
                <a:solidFill>
                  <a:srgbClr val="C00000"/>
                </a:solidFill>
              </a:rPr>
              <a:t> WMA</a:t>
            </a:r>
          </a:p>
        </p:txBody>
      </p:sp>
      <p:cxnSp>
        <p:nvCxnSpPr>
          <p:cNvPr id="37" name="Düz Ok Bağlayıcısı 36">
            <a:extLst>
              <a:ext uri="{FF2B5EF4-FFF2-40B4-BE49-F238E27FC236}">
                <a16:creationId xmlns:a16="http://schemas.microsoft.com/office/drawing/2014/main" id="{A4DCB119-D681-6546-AE91-6EBD92D75330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6817346" y="4249618"/>
            <a:ext cx="536342" cy="2055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Metin kutusu 37">
            <a:extLst>
              <a:ext uri="{FF2B5EF4-FFF2-40B4-BE49-F238E27FC236}">
                <a16:creationId xmlns:a16="http://schemas.microsoft.com/office/drawing/2014/main" id="{8FFA1FB2-AC9E-BA4E-9C33-A56C77825ED0}"/>
              </a:ext>
            </a:extLst>
          </p:cNvPr>
          <p:cNvSpPr txBox="1"/>
          <p:nvPr/>
        </p:nvSpPr>
        <p:spPr>
          <a:xfrm>
            <a:off x="7353688" y="4064952"/>
            <a:ext cx="160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>
                <a:solidFill>
                  <a:srgbClr val="C00000"/>
                </a:solidFill>
              </a:rPr>
              <a:t>Pixley</a:t>
            </a:r>
            <a:r>
              <a:rPr lang="tr-TR" b="1" dirty="0">
                <a:solidFill>
                  <a:srgbClr val="C00000"/>
                </a:solidFill>
              </a:rPr>
              <a:t> NWR</a:t>
            </a:r>
          </a:p>
        </p:txBody>
      </p:sp>
      <p:cxnSp>
        <p:nvCxnSpPr>
          <p:cNvPr id="40" name="Düz Ok Bağlayıcısı 39">
            <a:extLst>
              <a:ext uri="{FF2B5EF4-FFF2-40B4-BE49-F238E27FC236}">
                <a16:creationId xmlns:a16="http://schemas.microsoft.com/office/drawing/2014/main" id="{C626AF94-7F0A-D745-B34A-1D759A8A2A6F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6052412" y="4296879"/>
            <a:ext cx="499769" cy="2584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Metin kutusu 40">
            <a:extLst>
              <a:ext uri="{FF2B5EF4-FFF2-40B4-BE49-F238E27FC236}">
                <a16:creationId xmlns:a16="http://schemas.microsoft.com/office/drawing/2014/main" id="{A82D8E3D-39D3-A24A-89FB-128A7FB9BB33}"/>
              </a:ext>
            </a:extLst>
          </p:cNvPr>
          <p:cNvSpPr txBox="1"/>
          <p:nvPr/>
        </p:nvSpPr>
        <p:spPr>
          <a:xfrm>
            <a:off x="4572000" y="4112213"/>
            <a:ext cx="1480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>
                <a:solidFill>
                  <a:srgbClr val="C00000"/>
                </a:solidFill>
              </a:rPr>
              <a:t>Kern</a:t>
            </a:r>
            <a:r>
              <a:rPr lang="tr-TR" b="1" dirty="0">
                <a:solidFill>
                  <a:srgbClr val="C00000"/>
                </a:solidFill>
              </a:rPr>
              <a:t> NWR</a:t>
            </a:r>
          </a:p>
        </p:txBody>
      </p:sp>
    </p:spTree>
    <p:extLst>
      <p:ext uri="{BB962C8B-B14F-4D97-AF65-F5344CB8AC3E}">
        <p14:creationId xmlns:p14="http://schemas.microsoft.com/office/powerpoint/2010/main" val="2376674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CALVIN runtime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596109" cy="4751924"/>
          </a:xfrm>
        </p:spPr>
        <p:txBody>
          <a:bodyPr/>
          <a:lstStyle/>
          <a:p>
            <a:r>
              <a:rPr lang="en-US" dirty="0"/>
              <a:t>Solver wall clock runtime for different model sizes</a:t>
            </a:r>
          </a:p>
          <a:p>
            <a:r>
              <a:rPr lang="en-US" dirty="0"/>
              <a:t>Installed solvers:</a:t>
            </a:r>
          </a:p>
          <a:p>
            <a:pPr lvl="1"/>
            <a:r>
              <a:rPr lang="en-US" dirty="0"/>
              <a:t>GLPK</a:t>
            </a:r>
          </a:p>
          <a:p>
            <a:pPr lvl="1"/>
            <a:r>
              <a:rPr lang="en-US" dirty="0"/>
              <a:t>CBC</a:t>
            </a:r>
          </a:p>
          <a:p>
            <a:pPr lvl="1"/>
            <a:r>
              <a:rPr lang="en-US" dirty="0" err="1"/>
              <a:t>Gurobi</a:t>
            </a:r>
            <a:endParaRPr lang="en-US" dirty="0"/>
          </a:p>
          <a:p>
            <a:pPr lvl="1"/>
            <a:r>
              <a:rPr lang="en-US" dirty="0"/>
              <a:t>CPLEX</a:t>
            </a:r>
          </a:p>
          <a:p>
            <a:r>
              <a:rPr lang="en-US" dirty="0"/>
              <a:t>Log-log scale: exponential increase of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2206428"/>
            <a:ext cx="5029200" cy="352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695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Recent hydrology updates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generation CALVIN: 1921-1993 (72 years)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generation CALVIN: 1921-2003 (82 years)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generation CALVIN: 1921-2015 (94 years)</a:t>
            </a:r>
          </a:p>
          <a:p>
            <a:r>
              <a:rPr lang="en-US" dirty="0"/>
              <a:t>The more period, the more floods and droughts, the better system representation</a:t>
            </a:r>
          </a:p>
          <a:p>
            <a:r>
              <a:rPr lang="en-US" dirty="0"/>
              <a:t>Input hydrology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generation: CALSIM II model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generation (updated): CALSIM III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296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Updated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4162806" cy="4751924"/>
          </a:xfrm>
        </p:spPr>
        <p:txBody>
          <a:bodyPr/>
          <a:lstStyle/>
          <a:p>
            <a:r>
              <a:rPr lang="en-US" dirty="0"/>
              <a:t>Rim inflows</a:t>
            </a:r>
          </a:p>
          <a:p>
            <a:r>
              <a:rPr lang="en-US" dirty="0"/>
              <a:t>Groundwater inflows</a:t>
            </a:r>
          </a:p>
          <a:p>
            <a:r>
              <a:rPr lang="en-US" dirty="0"/>
              <a:t>Local inflows</a:t>
            </a:r>
          </a:p>
          <a:p>
            <a:r>
              <a:rPr lang="en-US" dirty="0"/>
              <a:t>Reservoir evaporation</a:t>
            </a:r>
          </a:p>
          <a:p>
            <a:r>
              <a:rPr lang="en-US" dirty="0"/>
              <a:t>Environmental demand</a:t>
            </a:r>
          </a:p>
          <a:p>
            <a:pPr lvl="1"/>
            <a:r>
              <a:rPr lang="en-US" dirty="0"/>
              <a:t>Min. instream flow req.</a:t>
            </a:r>
          </a:p>
          <a:p>
            <a:pPr lvl="1"/>
            <a:r>
              <a:rPr lang="en-US" dirty="0"/>
              <a:t>Req. Delta outflow</a:t>
            </a:r>
          </a:p>
          <a:p>
            <a:pPr lvl="1"/>
            <a:r>
              <a:rPr lang="en-US" dirty="0"/>
              <a:t>Wildlife refuge demands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52</a:t>
            </a:fld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6ADF47A-D2A2-244C-80AE-238BD97D45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4320" y="914401"/>
            <a:ext cx="2519680" cy="168211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6E1CF18-A0FB-0043-B87E-9F8D6DCA4BE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91456" y="2753629"/>
            <a:ext cx="2699385" cy="162242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95C53D6-6FCB-5D4F-96E4-023F8E39334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24320" y="4533168"/>
            <a:ext cx="2519680" cy="17145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872CD23-01B6-C440-ABA3-B09B954CCF1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519681" y="5140733"/>
            <a:ext cx="2519680" cy="1682115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AABC1C9D-8FF8-B04C-B19F-5B192A927CBC}"/>
              </a:ext>
            </a:extLst>
          </p:cNvPr>
          <p:cNvSpPr txBox="1"/>
          <p:nvPr/>
        </p:nvSpPr>
        <p:spPr>
          <a:xfrm>
            <a:off x="937769" y="5443181"/>
            <a:ext cx="1581912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tr-TR" sz="1600" dirty="0"/>
              <a:t>SJR at </a:t>
            </a:r>
            <a:r>
              <a:rPr lang="tr-TR" sz="1600" dirty="0" err="1"/>
              <a:t>Vernalis</a:t>
            </a:r>
            <a:r>
              <a:rPr lang="tr-TR" sz="1600" dirty="0"/>
              <a:t> minimum </a:t>
            </a:r>
            <a:r>
              <a:rPr lang="tr-TR" sz="1600" dirty="0" err="1"/>
              <a:t>instream</a:t>
            </a:r>
            <a:r>
              <a:rPr lang="tr-TR" sz="1600" dirty="0"/>
              <a:t> </a:t>
            </a:r>
            <a:r>
              <a:rPr lang="tr-TR" sz="1600" dirty="0" err="1"/>
              <a:t>flow</a:t>
            </a:r>
            <a:r>
              <a:rPr lang="tr-TR" sz="1600" dirty="0"/>
              <a:t> </a:t>
            </a:r>
            <a:r>
              <a:rPr lang="tr-TR" sz="1600" dirty="0" err="1"/>
              <a:t>requirements</a:t>
            </a:r>
            <a:endParaRPr lang="tr-TR" sz="1600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2966D39F-7F87-E945-BD92-BDBA43BFF097}"/>
              </a:ext>
            </a:extLst>
          </p:cNvPr>
          <p:cNvSpPr txBox="1"/>
          <p:nvPr/>
        </p:nvSpPr>
        <p:spPr>
          <a:xfrm>
            <a:off x="5248655" y="4851809"/>
            <a:ext cx="137261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tr-TR" sz="1600" dirty="0" err="1"/>
              <a:t>Shasta</a:t>
            </a:r>
            <a:r>
              <a:rPr lang="tr-TR" sz="1600" dirty="0"/>
              <a:t> Lake </a:t>
            </a:r>
            <a:r>
              <a:rPr lang="tr-TR" sz="1600" dirty="0" err="1"/>
              <a:t>reservoir</a:t>
            </a:r>
            <a:r>
              <a:rPr lang="tr-TR" sz="1600" dirty="0"/>
              <a:t> </a:t>
            </a:r>
            <a:r>
              <a:rPr lang="tr-TR" sz="1600" dirty="0" err="1"/>
              <a:t>evaporation</a:t>
            </a:r>
            <a:r>
              <a:rPr lang="tr-TR" sz="1600" dirty="0"/>
              <a:t> rate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1481D4E3-A25D-5B46-900C-C83CD83840F8}"/>
              </a:ext>
            </a:extLst>
          </p:cNvPr>
          <p:cNvSpPr txBox="1"/>
          <p:nvPr/>
        </p:nvSpPr>
        <p:spPr>
          <a:xfrm>
            <a:off x="5039362" y="1216849"/>
            <a:ext cx="158191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tr-TR" sz="1600" dirty="0"/>
              <a:t>Sacramento </a:t>
            </a:r>
            <a:r>
              <a:rPr lang="tr-TR" sz="1600" dirty="0" err="1"/>
              <a:t>River</a:t>
            </a:r>
            <a:r>
              <a:rPr lang="tr-TR" sz="1600" dirty="0"/>
              <a:t> at </a:t>
            </a:r>
            <a:r>
              <a:rPr lang="tr-TR" sz="1600" dirty="0" err="1"/>
              <a:t>Shasta</a:t>
            </a:r>
            <a:r>
              <a:rPr lang="tr-TR" sz="1600" dirty="0"/>
              <a:t> </a:t>
            </a:r>
            <a:r>
              <a:rPr lang="tr-TR" sz="1600" dirty="0" err="1"/>
              <a:t>unimpaired</a:t>
            </a:r>
            <a:r>
              <a:rPr lang="tr-TR" sz="1600" dirty="0"/>
              <a:t> </a:t>
            </a:r>
            <a:r>
              <a:rPr lang="tr-TR" sz="1600" dirty="0" err="1"/>
              <a:t>rim</a:t>
            </a:r>
            <a:r>
              <a:rPr lang="tr-TR" sz="1600" dirty="0"/>
              <a:t> </a:t>
            </a:r>
            <a:r>
              <a:rPr lang="tr-TR" sz="1600" dirty="0" err="1"/>
              <a:t>inflow</a:t>
            </a:r>
            <a:r>
              <a:rPr lang="tr-TR" sz="1600" dirty="0"/>
              <a:t> 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314A8DEF-7A1F-4345-AD7A-510BBED11D28}"/>
              </a:ext>
            </a:extLst>
          </p:cNvPr>
          <p:cNvSpPr txBox="1"/>
          <p:nvPr/>
        </p:nvSpPr>
        <p:spPr>
          <a:xfrm>
            <a:off x="7486650" y="3026232"/>
            <a:ext cx="1467612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1600" dirty="0" err="1"/>
              <a:t>Groundwater</a:t>
            </a:r>
            <a:r>
              <a:rPr lang="tr-TR" sz="1600" dirty="0"/>
              <a:t> subbasin-4 net </a:t>
            </a:r>
            <a:r>
              <a:rPr lang="tr-TR" sz="1600" dirty="0" err="1"/>
              <a:t>monthly</a:t>
            </a:r>
            <a:r>
              <a:rPr lang="tr-TR" sz="1600" dirty="0"/>
              <a:t> </a:t>
            </a:r>
            <a:r>
              <a:rPr lang="tr-TR" sz="1600" dirty="0" err="1"/>
              <a:t>recharge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013345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Comparing V2 and V3 CALVIN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Agricultural scarcities increase in drought years</a:t>
            </a:r>
          </a:p>
          <a:p>
            <a:r>
              <a:rPr lang="en-US" dirty="0"/>
              <a:t>On average, less scarcity in updated CALVIN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53</a:t>
            </a:fld>
            <a:endParaRPr lang="en-US"/>
          </a:p>
        </p:txBody>
      </p:sp>
      <p:grpSp>
        <p:nvGrpSpPr>
          <p:cNvPr id="21" name="Grup 20">
            <a:extLst>
              <a:ext uri="{FF2B5EF4-FFF2-40B4-BE49-F238E27FC236}">
                <a16:creationId xmlns:a16="http://schemas.microsoft.com/office/drawing/2014/main" id="{0D8DD353-15EE-7F42-988A-79B457CD8627}"/>
              </a:ext>
            </a:extLst>
          </p:cNvPr>
          <p:cNvGrpSpPr/>
          <p:nvPr/>
        </p:nvGrpSpPr>
        <p:grpSpPr>
          <a:xfrm>
            <a:off x="72000" y="2727339"/>
            <a:ext cx="9072000" cy="3629012"/>
            <a:chOff x="36000" y="2744650"/>
            <a:chExt cx="9072000" cy="3629012"/>
          </a:xfrm>
        </p:grpSpPr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1DD4EBD1-8445-5449-A6E0-4D29EAD31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" y="2744651"/>
              <a:ext cx="4536000" cy="3629011"/>
            </a:xfrm>
            <a:prstGeom prst="rect">
              <a:avLst/>
            </a:prstGeom>
          </p:spPr>
        </p:pic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15112865-684A-DA4D-A076-078A79A59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744650"/>
              <a:ext cx="4536000" cy="3629012"/>
            </a:xfrm>
            <a:prstGeom prst="rect">
              <a:avLst/>
            </a:prstGeom>
          </p:spPr>
        </p:pic>
        <p:cxnSp>
          <p:nvCxnSpPr>
            <p:cNvPr id="9" name="Düz Bağlayıcı 8">
              <a:extLst>
                <a:ext uri="{FF2B5EF4-FFF2-40B4-BE49-F238E27FC236}">
                  <a16:creationId xmlns:a16="http://schemas.microsoft.com/office/drawing/2014/main" id="{C58CF757-761F-7F4A-810E-1CE960858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8030" y="5520690"/>
              <a:ext cx="0" cy="324000"/>
            </a:xfrm>
            <a:prstGeom prst="line">
              <a:avLst/>
            </a:prstGeom>
            <a:ln>
              <a:prstDash val="dash"/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Düz Bağlayıcı 11">
              <a:extLst>
                <a:ext uri="{FF2B5EF4-FFF2-40B4-BE49-F238E27FC236}">
                  <a16:creationId xmlns:a16="http://schemas.microsoft.com/office/drawing/2014/main" id="{4D747B77-8143-DC4F-A81E-F46756D15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8270" y="5528460"/>
              <a:ext cx="1908000" cy="0"/>
            </a:xfrm>
            <a:prstGeom prst="line">
              <a:avLst/>
            </a:prstGeom>
            <a:ln>
              <a:prstDash val="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Düz Bağlayıcı 13">
              <a:extLst>
                <a:ext uri="{FF2B5EF4-FFF2-40B4-BE49-F238E27FC236}">
                  <a16:creationId xmlns:a16="http://schemas.microsoft.com/office/drawing/2014/main" id="{69EBBDF5-1DDC-AE4E-935F-1A3752E94C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8270" y="5585610"/>
              <a:ext cx="1908000" cy="0"/>
            </a:xfrm>
            <a:prstGeom prst="line">
              <a:avLst/>
            </a:prstGeom>
            <a:ln>
              <a:prstDash val="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086B44-F439-CF40-BCB4-53354762F48D}"/>
                </a:ext>
              </a:extLst>
            </p:cNvPr>
            <p:cNvSpPr/>
            <p:nvPr/>
          </p:nvSpPr>
          <p:spPr>
            <a:xfrm>
              <a:off x="628650" y="3543826"/>
              <a:ext cx="617220" cy="44524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1C60B42-F3B5-EA42-B463-05ED0128CD34}"/>
                </a:ext>
              </a:extLst>
            </p:cNvPr>
            <p:cNvSpPr/>
            <p:nvPr/>
          </p:nvSpPr>
          <p:spPr>
            <a:xfrm>
              <a:off x="1759170" y="3578379"/>
              <a:ext cx="617220" cy="44524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28366A-7718-F64A-B29F-1EFE415381A1}"/>
                </a:ext>
              </a:extLst>
            </p:cNvPr>
            <p:cNvSpPr/>
            <p:nvPr/>
          </p:nvSpPr>
          <p:spPr>
            <a:xfrm>
              <a:off x="2393535" y="3429000"/>
              <a:ext cx="617220" cy="44524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2724B21-DB40-F246-BA86-FB2A4C404734}"/>
                </a:ext>
              </a:extLst>
            </p:cNvPr>
            <p:cNvSpPr/>
            <p:nvPr/>
          </p:nvSpPr>
          <p:spPr>
            <a:xfrm>
              <a:off x="2848402" y="3497580"/>
              <a:ext cx="617220" cy="44524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0483FE9-E66E-2645-8F2E-34BA377EBE1A}"/>
                </a:ext>
              </a:extLst>
            </p:cNvPr>
            <p:cNvSpPr/>
            <p:nvPr/>
          </p:nvSpPr>
          <p:spPr>
            <a:xfrm>
              <a:off x="3670740" y="3133135"/>
              <a:ext cx="617220" cy="44524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0" name="Metin kutusu 19">
              <a:extLst>
                <a:ext uri="{FF2B5EF4-FFF2-40B4-BE49-F238E27FC236}">
                  <a16:creationId xmlns:a16="http://schemas.microsoft.com/office/drawing/2014/main" id="{2B528F1A-31BD-1F4A-BEEC-C4D9D68829DA}"/>
                </a:ext>
              </a:extLst>
            </p:cNvPr>
            <p:cNvSpPr txBox="1"/>
            <p:nvPr/>
          </p:nvSpPr>
          <p:spPr>
            <a:xfrm>
              <a:off x="2377649" y="3164324"/>
              <a:ext cx="1473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600" dirty="0" err="1"/>
                <a:t>Drought</a:t>
              </a:r>
              <a:r>
                <a:rPr lang="tr-TR" sz="1600" dirty="0"/>
                <a:t> </a:t>
              </a:r>
              <a:r>
                <a:rPr lang="tr-TR" sz="1600" dirty="0" err="1"/>
                <a:t>years</a:t>
              </a:r>
              <a:endParaRPr lang="tr-T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81160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Comparing V2 and V3 CALVIN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Surface storage variability slightly increase</a:t>
            </a:r>
          </a:p>
          <a:p>
            <a:r>
              <a:rPr lang="en-US" dirty="0"/>
              <a:t>Mean storage remains the same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54</a:t>
            </a:fld>
            <a:endParaRPr lang="en-US"/>
          </a:p>
        </p:txBody>
      </p:sp>
      <p:grpSp>
        <p:nvGrpSpPr>
          <p:cNvPr id="14" name="Grup 13">
            <a:extLst>
              <a:ext uri="{FF2B5EF4-FFF2-40B4-BE49-F238E27FC236}">
                <a16:creationId xmlns:a16="http://schemas.microsoft.com/office/drawing/2014/main" id="{BC886071-AB9F-A045-85A0-1E12B6A6AF0D}"/>
              </a:ext>
            </a:extLst>
          </p:cNvPr>
          <p:cNvGrpSpPr/>
          <p:nvPr/>
        </p:nvGrpSpPr>
        <p:grpSpPr>
          <a:xfrm>
            <a:off x="0" y="2721182"/>
            <a:ext cx="9108000" cy="3629014"/>
            <a:chOff x="0" y="2721182"/>
            <a:chExt cx="9108000" cy="3629014"/>
          </a:xfrm>
        </p:grpSpPr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F11342E3-D0E1-894D-9F9F-2D713007D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1183"/>
              <a:ext cx="4536000" cy="3629013"/>
            </a:xfrm>
            <a:prstGeom prst="rect">
              <a:avLst/>
            </a:prstGeom>
          </p:spPr>
        </p:pic>
        <p:pic>
          <p:nvPicPr>
            <p:cNvPr id="6" name="Resim 5">
              <a:extLst>
                <a:ext uri="{FF2B5EF4-FFF2-40B4-BE49-F238E27FC236}">
                  <a16:creationId xmlns:a16="http://schemas.microsoft.com/office/drawing/2014/main" id="{08BC81B5-8D18-5B4D-8E93-193949AD0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721182"/>
              <a:ext cx="4536000" cy="3629014"/>
            </a:xfrm>
            <a:prstGeom prst="rect">
              <a:avLst/>
            </a:prstGeom>
          </p:spPr>
        </p:pic>
        <p:cxnSp>
          <p:nvCxnSpPr>
            <p:cNvPr id="7" name="Düz Bağlayıcı 6">
              <a:extLst>
                <a:ext uri="{FF2B5EF4-FFF2-40B4-BE49-F238E27FC236}">
                  <a16:creationId xmlns:a16="http://schemas.microsoft.com/office/drawing/2014/main" id="{3776297F-BC0C-E24C-9B7B-C554C8ED8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3700" y="4221449"/>
              <a:ext cx="0" cy="1584000"/>
            </a:xfrm>
            <a:prstGeom prst="line">
              <a:avLst/>
            </a:prstGeom>
            <a:ln>
              <a:prstDash val="dash"/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Düz Bağlayıcı 8">
              <a:extLst>
                <a:ext uri="{FF2B5EF4-FFF2-40B4-BE49-F238E27FC236}">
                  <a16:creationId xmlns:a16="http://schemas.microsoft.com/office/drawing/2014/main" id="{9E1E19B0-2BC5-D947-811B-22691887F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0000" y="4221449"/>
              <a:ext cx="1800000" cy="0"/>
            </a:xfrm>
            <a:prstGeom prst="line">
              <a:avLst/>
            </a:prstGeom>
            <a:ln>
              <a:prstDash val="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Metin kutusu 9">
              <a:extLst>
                <a:ext uri="{FF2B5EF4-FFF2-40B4-BE49-F238E27FC236}">
                  <a16:creationId xmlns:a16="http://schemas.microsoft.com/office/drawing/2014/main" id="{1F33C68E-C53C-B648-8860-1A321385D88A}"/>
                </a:ext>
              </a:extLst>
            </p:cNvPr>
            <p:cNvSpPr txBox="1"/>
            <p:nvPr/>
          </p:nvSpPr>
          <p:spPr>
            <a:xfrm>
              <a:off x="5546941" y="4185138"/>
              <a:ext cx="1439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600" dirty="0" err="1"/>
                <a:t>mean</a:t>
              </a:r>
              <a:r>
                <a:rPr lang="tr-TR" sz="1600" dirty="0"/>
                <a:t> </a:t>
              </a:r>
              <a:r>
                <a:rPr lang="tr-TR" sz="1600" dirty="0" err="1"/>
                <a:t>storage</a:t>
              </a:r>
              <a:endParaRPr lang="tr-TR" sz="1600" dirty="0"/>
            </a:p>
          </p:txBody>
        </p:sp>
        <p:sp>
          <p:nvSpPr>
            <p:cNvPr id="11" name="Metin kutusu 10">
              <a:extLst>
                <a:ext uri="{FF2B5EF4-FFF2-40B4-BE49-F238E27FC236}">
                  <a16:creationId xmlns:a16="http://schemas.microsoft.com/office/drawing/2014/main" id="{FA3FC9BC-17C3-BD4D-B935-E9C304ACA1C9}"/>
                </a:ext>
              </a:extLst>
            </p:cNvPr>
            <p:cNvSpPr txBox="1"/>
            <p:nvPr/>
          </p:nvSpPr>
          <p:spPr>
            <a:xfrm rot="5400000">
              <a:off x="6682423" y="4824404"/>
              <a:ext cx="1269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600" dirty="0"/>
                <a:t>50% of time</a:t>
              </a:r>
            </a:p>
          </p:txBody>
        </p:sp>
        <p:sp>
          <p:nvSpPr>
            <p:cNvPr id="12" name="Aşağı Ok 11">
              <a:extLst>
                <a:ext uri="{FF2B5EF4-FFF2-40B4-BE49-F238E27FC236}">
                  <a16:creationId xmlns:a16="http://schemas.microsoft.com/office/drawing/2014/main" id="{0FCCEAA2-9056-2049-BF9C-6DAEC574C03D}"/>
                </a:ext>
              </a:extLst>
            </p:cNvPr>
            <p:cNvSpPr/>
            <p:nvPr/>
          </p:nvSpPr>
          <p:spPr>
            <a:xfrm>
              <a:off x="8310072" y="5050589"/>
              <a:ext cx="338555" cy="5780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3" name="Aşağı Ok 12">
              <a:extLst>
                <a:ext uri="{FF2B5EF4-FFF2-40B4-BE49-F238E27FC236}">
                  <a16:creationId xmlns:a16="http://schemas.microsoft.com/office/drawing/2014/main" id="{3E705D60-86D1-EB4A-A146-03D5098C0484}"/>
                </a:ext>
              </a:extLst>
            </p:cNvPr>
            <p:cNvSpPr/>
            <p:nvPr/>
          </p:nvSpPr>
          <p:spPr>
            <a:xfrm rot="10800000">
              <a:off x="5896408" y="3092708"/>
              <a:ext cx="338555" cy="5780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2615385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Comparing V2 and V3 CALVIN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1580"/>
            <a:ext cx="8138160" cy="4965383"/>
          </a:xfrm>
        </p:spPr>
        <p:txBody>
          <a:bodyPr/>
          <a:lstStyle/>
          <a:p>
            <a:r>
              <a:rPr lang="en-US" dirty="0"/>
              <a:t>Delta exports (CAA &amp; DMC)</a:t>
            </a:r>
          </a:p>
          <a:p>
            <a:r>
              <a:rPr lang="en-US" dirty="0"/>
              <a:t>Banks PP allowable pumping capacity (reduced)</a:t>
            </a:r>
          </a:p>
          <a:p>
            <a:r>
              <a:rPr lang="en-US" dirty="0"/>
              <a:t>Surplus Delta outflow decrease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55</a:t>
            </a:fld>
            <a:endParaRPr lang="en-US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248A9E4B-8CA3-8C4F-B311-0A0750ED396D}"/>
              </a:ext>
            </a:extLst>
          </p:cNvPr>
          <p:cNvGrpSpPr/>
          <p:nvPr/>
        </p:nvGrpSpPr>
        <p:grpSpPr>
          <a:xfrm>
            <a:off x="0" y="2811869"/>
            <a:ext cx="9036000" cy="3629014"/>
            <a:chOff x="0" y="2811869"/>
            <a:chExt cx="9036000" cy="3629014"/>
          </a:xfrm>
        </p:grpSpPr>
        <p:pic>
          <p:nvPicPr>
            <p:cNvPr id="14" name="Resim 13">
              <a:extLst>
                <a:ext uri="{FF2B5EF4-FFF2-40B4-BE49-F238E27FC236}">
                  <a16:creationId xmlns:a16="http://schemas.microsoft.com/office/drawing/2014/main" id="{AAFB6C4D-A804-8D4D-A535-320A28CD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840671"/>
              <a:ext cx="4500000" cy="3600212"/>
            </a:xfrm>
            <a:prstGeom prst="rect">
              <a:avLst/>
            </a:prstGeom>
          </p:spPr>
        </p:pic>
        <p:pic>
          <p:nvPicPr>
            <p:cNvPr id="15" name="Resim 14">
              <a:extLst>
                <a:ext uri="{FF2B5EF4-FFF2-40B4-BE49-F238E27FC236}">
                  <a16:creationId xmlns:a16="http://schemas.microsoft.com/office/drawing/2014/main" id="{5DDF1C90-07A5-E54E-9E4D-F65060F11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000" y="2811869"/>
              <a:ext cx="4536000" cy="3629014"/>
            </a:xfrm>
            <a:prstGeom prst="rect">
              <a:avLst/>
            </a:prstGeom>
          </p:spPr>
        </p:pic>
        <p:cxnSp>
          <p:nvCxnSpPr>
            <p:cNvPr id="16" name="Düz Bağlayıcı 15">
              <a:extLst>
                <a:ext uri="{FF2B5EF4-FFF2-40B4-BE49-F238E27FC236}">
                  <a16:creationId xmlns:a16="http://schemas.microsoft.com/office/drawing/2014/main" id="{4AD25B25-2D03-8C48-B4F0-3FD6C2C4D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0260" y="4079219"/>
              <a:ext cx="0" cy="1836000"/>
            </a:xfrm>
            <a:prstGeom prst="line">
              <a:avLst/>
            </a:prstGeom>
            <a:ln>
              <a:prstDash val="dash"/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Düz Bağlayıcı 16">
              <a:extLst>
                <a:ext uri="{FF2B5EF4-FFF2-40B4-BE49-F238E27FC236}">
                  <a16:creationId xmlns:a16="http://schemas.microsoft.com/office/drawing/2014/main" id="{423B4D07-5456-734A-804E-7CEB1270E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80" y="4102079"/>
              <a:ext cx="1872000" cy="0"/>
            </a:xfrm>
            <a:prstGeom prst="line">
              <a:avLst/>
            </a:prstGeom>
            <a:ln>
              <a:prstDash val="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Metin kutusu 17">
              <a:extLst>
                <a:ext uri="{FF2B5EF4-FFF2-40B4-BE49-F238E27FC236}">
                  <a16:creationId xmlns:a16="http://schemas.microsoft.com/office/drawing/2014/main" id="{8BC031A2-437B-664A-8878-19A1C6BCAF78}"/>
                </a:ext>
              </a:extLst>
            </p:cNvPr>
            <p:cNvSpPr txBox="1"/>
            <p:nvPr/>
          </p:nvSpPr>
          <p:spPr>
            <a:xfrm>
              <a:off x="905066" y="4080088"/>
              <a:ext cx="13260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600" dirty="0" err="1"/>
                <a:t>mean</a:t>
              </a:r>
              <a:r>
                <a:rPr lang="tr-TR" sz="1600" dirty="0"/>
                <a:t> </a:t>
              </a:r>
              <a:r>
                <a:rPr lang="tr-TR" sz="1600" dirty="0" err="1"/>
                <a:t>export</a:t>
              </a:r>
              <a:endParaRPr lang="tr-TR" sz="1600" dirty="0"/>
            </a:p>
          </p:txBody>
        </p:sp>
        <p:sp>
          <p:nvSpPr>
            <p:cNvPr id="19" name="Metin kutusu 18">
              <a:extLst>
                <a:ext uri="{FF2B5EF4-FFF2-40B4-BE49-F238E27FC236}">
                  <a16:creationId xmlns:a16="http://schemas.microsoft.com/office/drawing/2014/main" id="{F0CA7F1A-35A7-B04E-B510-613BEB3C7591}"/>
                </a:ext>
              </a:extLst>
            </p:cNvPr>
            <p:cNvSpPr txBox="1"/>
            <p:nvPr/>
          </p:nvSpPr>
          <p:spPr>
            <a:xfrm rot="5400000">
              <a:off x="2044307" y="4950434"/>
              <a:ext cx="1269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600" dirty="0"/>
                <a:t>50% of time</a:t>
              </a:r>
            </a:p>
          </p:txBody>
        </p:sp>
        <p:cxnSp>
          <p:nvCxnSpPr>
            <p:cNvPr id="20" name="Düz Bağlayıcı 19">
              <a:extLst>
                <a:ext uri="{FF2B5EF4-FFF2-40B4-BE49-F238E27FC236}">
                  <a16:creationId xmlns:a16="http://schemas.microsoft.com/office/drawing/2014/main" id="{7933065F-1A80-F64E-A75C-280FFD00D6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80" y="4455958"/>
              <a:ext cx="1872000" cy="0"/>
            </a:xfrm>
            <a:prstGeom prst="line">
              <a:avLst/>
            </a:prstGeom>
            <a:ln>
              <a:prstDash val="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4EA85DA-5D6B-2441-90C2-55C7CE46D129}"/>
                </a:ext>
              </a:extLst>
            </p:cNvPr>
            <p:cNvSpPr/>
            <p:nvPr/>
          </p:nvSpPr>
          <p:spPr>
            <a:xfrm>
              <a:off x="596456" y="3232995"/>
              <a:ext cx="617220" cy="44524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2" name="Metin kutusu 21">
              <a:extLst>
                <a:ext uri="{FF2B5EF4-FFF2-40B4-BE49-F238E27FC236}">
                  <a16:creationId xmlns:a16="http://schemas.microsoft.com/office/drawing/2014/main" id="{0AFFEF03-1A4E-BC48-8CBD-52E40EEF7C3F}"/>
                </a:ext>
              </a:extLst>
            </p:cNvPr>
            <p:cNvSpPr txBox="1"/>
            <p:nvPr/>
          </p:nvSpPr>
          <p:spPr>
            <a:xfrm>
              <a:off x="1190711" y="3279238"/>
              <a:ext cx="11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600" dirty="0" err="1"/>
                <a:t>Wet</a:t>
              </a:r>
              <a:r>
                <a:rPr lang="tr-TR" sz="1600" dirty="0"/>
                <a:t> </a:t>
              </a:r>
              <a:r>
                <a:rPr lang="tr-TR" sz="1600" dirty="0" err="1"/>
                <a:t>years</a:t>
              </a:r>
              <a:endParaRPr lang="tr-T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56222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Remaining updates/issues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Demand curve updates (agricultural and urban)</a:t>
            </a:r>
          </a:p>
          <a:p>
            <a:r>
              <a:rPr lang="en-US" dirty="0"/>
              <a:t>Improving data quality for groundwater inflows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Network modification documentation</a:t>
            </a:r>
          </a:p>
          <a:p>
            <a:r>
              <a:rPr lang="en-US" dirty="0"/>
              <a:t>Generic postprocessors to organize and visualize CALVIN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171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A small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179684" cy="4751924"/>
          </a:xfrm>
        </p:spPr>
        <p:txBody>
          <a:bodyPr/>
          <a:lstStyle/>
          <a:p>
            <a:r>
              <a:rPr lang="en-US" dirty="0"/>
              <a:t>Modeling of a reservoir with following properties</a:t>
            </a:r>
          </a:p>
          <a:p>
            <a:r>
              <a:rPr lang="en-US" dirty="0"/>
              <a:t>Two time-steps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92" y="2449513"/>
            <a:ext cx="5943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264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Network-flow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 descr="basic_schem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530" y="1326833"/>
            <a:ext cx="7172939" cy="5212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562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Main surface water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425039"/>
            <a:ext cx="4185101" cy="47519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CA’s main surface water sources:</a:t>
            </a:r>
          </a:p>
          <a:p>
            <a:pPr lvl="1"/>
            <a:r>
              <a:rPr lang="en-US" dirty="0"/>
              <a:t>Trinity River (exports)</a:t>
            </a:r>
          </a:p>
          <a:p>
            <a:pPr lvl="1"/>
            <a:r>
              <a:rPr lang="en-US" dirty="0"/>
              <a:t>Sacramento River</a:t>
            </a:r>
          </a:p>
          <a:p>
            <a:pPr lvl="2"/>
            <a:r>
              <a:rPr lang="en-US" dirty="0"/>
              <a:t>Feather River</a:t>
            </a:r>
          </a:p>
          <a:p>
            <a:pPr lvl="2"/>
            <a:r>
              <a:rPr lang="en-US" dirty="0"/>
              <a:t>Yuba River</a:t>
            </a:r>
          </a:p>
          <a:p>
            <a:pPr lvl="2"/>
            <a:r>
              <a:rPr lang="en-US" dirty="0"/>
              <a:t>American River</a:t>
            </a:r>
          </a:p>
          <a:p>
            <a:pPr lvl="1"/>
            <a:r>
              <a:rPr lang="en-US" dirty="0"/>
              <a:t>San Joaquin River</a:t>
            </a:r>
          </a:p>
          <a:p>
            <a:pPr lvl="2"/>
            <a:r>
              <a:rPr lang="en-US" dirty="0"/>
              <a:t>Calaveras River</a:t>
            </a:r>
          </a:p>
          <a:p>
            <a:pPr lvl="2"/>
            <a:r>
              <a:rPr lang="en-US" dirty="0"/>
              <a:t>Tuolumne River</a:t>
            </a:r>
          </a:p>
          <a:p>
            <a:pPr lvl="2"/>
            <a:r>
              <a:rPr lang="en-US" dirty="0"/>
              <a:t>Merced River</a:t>
            </a:r>
          </a:p>
          <a:p>
            <a:pPr lvl="1"/>
            <a:r>
              <a:rPr lang="en-US" dirty="0"/>
              <a:t>Kings &amp; Kern Rivers</a:t>
            </a:r>
          </a:p>
          <a:p>
            <a:pPr lvl="1"/>
            <a:r>
              <a:rPr lang="en-US" dirty="0"/>
              <a:t>Colorado River (exports)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6</a:t>
            </a:fld>
            <a:endParaRPr lang="en-US"/>
          </a:p>
        </p:txBody>
      </p:sp>
      <p:grpSp>
        <p:nvGrpSpPr>
          <p:cNvPr id="29" name="Grup 28">
            <a:extLst>
              <a:ext uri="{FF2B5EF4-FFF2-40B4-BE49-F238E27FC236}">
                <a16:creationId xmlns:a16="http://schemas.microsoft.com/office/drawing/2014/main" id="{FAF54F36-D949-004C-AEC9-6C156F18718D}"/>
              </a:ext>
            </a:extLst>
          </p:cNvPr>
          <p:cNvGrpSpPr/>
          <p:nvPr/>
        </p:nvGrpSpPr>
        <p:grpSpPr>
          <a:xfrm>
            <a:off x="4011854" y="1024680"/>
            <a:ext cx="5132146" cy="5260509"/>
            <a:chOff x="4005258" y="914400"/>
            <a:chExt cx="5132146" cy="5260509"/>
          </a:xfrm>
        </p:grpSpPr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5367576D-F608-8549-BA3E-F483A342A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0560" y="914400"/>
              <a:ext cx="4656844" cy="5260509"/>
            </a:xfrm>
            <a:prstGeom prst="rect">
              <a:avLst/>
            </a:prstGeom>
          </p:spPr>
        </p:pic>
        <p:cxnSp>
          <p:nvCxnSpPr>
            <p:cNvPr id="7" name="Düz Ok Bağlayıcısı 6">
              <a:extLst>
                <a:ext uri="{FF2B5EF4-FFF2-40B4-BE49-F238E27FC236}">
                  <a16:creationId xmlns:a16="http://schemas.microsoft.com/office/drawing/2014/main" id="{E160F99B-7DD3-A344-9383-06C28F9B7E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5152" y="1682496"/>
              <a:ext cx="603506" cy="80871"/>
            </a:xfrm>
            <a:prstGeom prst="straightConnector1">
              <a:avLst/>
            </a:prstGeom>
            <a:ln w="38100">
              <a:solidFill>
                <a:schemeClr val="accent1">
                  <a:alpha val="7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Düz Ok Bağlayıcısı 9">
              <a:extLst>
                <a:ext uri="{FF2B5EF4-FFF2-40B4-BE49-F238E27FC236}">
                  <a16:creationId xmlns:a16="http://schemas.microsoft.com/office/drawing/2014/main" id="{A2758FAB-796C-C546-BC8A-7E5C33103D1B}"/>
                </a:ext>
              </a:extLst>
            </p:cNvPr>
            <p:cNvCxnSpPr>
              <a:cxnSpLocks/>
            </p:cNvCxnSpPr>
            <p:nvPr/>
          </p:nvCxnSpPr>
          <p:spPr>
            <a:xfrm>
              <a:off x="5544315" y="1763367"/>
              <a:ext cx="298701" cy="1446177"/>
            </a:xfrm>
            <a:prstGeom prst="straightConnector1">
              <a:avLst/>
            </a:prstGeom>
            <a:ln w="38100">
              <a:solidFill>
                <a:schemeClr val="accent1">
                  <a:alpha val="7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Düz Ok Bağlayıcısı 12">
              <a:extLst>
                <a:ext uri="{FF2B5EF4-FFF2-40B4-BE49-F238E27FC236}">
                  <a16:creationId xmlns:a16="http://schemas.microsoft.com/office/drawing/2014/main" id="{E0F3350F-AD0C-3949-AD9D-91F491BA1A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016" y="3209544"/>
              <a:ext cx="850392" cy="658368"/>
            </a:xfrm>
            <a:prstGeom prst="straightConnector1">
              <a:avLst/>
            </a:prstGeom>
            <a:ln w="38100">
              <a:solidFill>
                <a:schemeClr val="accent1">
                  <a:alpha val="7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Düz Ok Bağlayıcısı 16">
              <a:extLst>
                <a:ext uri="{FF2B5EF4-FFF2-40B4-BE49-F238E27FC236}">
                  <a16:creationId xmlns:a16="http://schemas.microsoft.com/office/drawing/2014/main" id="{D2C4D2D6-9E85-F540-944A-038E12D71673}"/>
                </a:ext>
              </a:extLst>
            </p:cNvPr>
            <p:cNvCxnSpPr>
              <a:cxnSpLocks/>
            </p:cNvCxnSpPr>
            <p:nvPr/>
          </p:nvCxnSpPr>
          <p:spPr>
            <a:xfrm>
              <a:off x="8878824" y="4636008"/>
              <a:ext cx="0" cy="1435608"/>
            </a:xfrm>
            <a:prstGeom prst="straightConnector1">
              <a:avLst/>
            </a:prstGeom>
            <a:ln w="38100">
              <a:solidFill>
                <a:schemeClr val="accent1">
                  <a:alpha val="7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Metin kutusu 19">
              <a:extLst>
                <a:ext uri="{FF2B5EF4-FFF2-40B4-BE49-F238E27FC236}">
                  <a16:creationId xmlns:a16="http://schemas.microsoft.com/office/drawing/2014/main" id="{D51CD768-1FC0-8C4D-B8A3-1EAED62336CC}"/>
                </a:ext>
              </a:extLst>
            </p:cNvPr>
            <p:cNvSpPr txBox="1"/>
            <p:nvPr/>
          </p:nvSpPr>
          <p:spPr>
            <a:xfrm>
              <a:off x="4005258" y="1240373"/>
              <a:ext cx="1518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 err="1"/>
                <a:t>Trinity</a:t>
              </a:r>
              <a:r>
                <a:rPr lang="tr-TR" b="1" dirty="0"/>
                <a:t> </a:t>
              </a:r>
              <a:r>
                <a:rPr lang="tr-TR" b="1" dirty="0" err="1"/>
                <a:t>River</a:t>
              </a:r>
              <a:endParaRPr lang="tr-TR" b="1" dirty="0"/>
            </a:p>
          </p:txBody>
        </p:sp>
        <p:sp>
          <p:nvSpPr>
            <p:cNvPr id="21" name="Metin kutusu 20">
              <a:extLst>
                <a:ext uri="{FF2B5EF4-FFF2-40B4-BE49-F238E27FC236}">
                  <a16:creationId xmlns:a16="http://schemas.microsoft.com/office/drawing/2014/main" id="{49DD175F-93B1-0042-B84A-7928FFEF2F80}"/>
                </a:ext>
              </a:extLst>
            </p:cNvPr>
            <p:cNvSpPr txBox="1"/>
            <p:nvPr/>
          </p:nvSpPr>
          <p:spPr>
            <a:xfrm>
              <a:off x="5620037" y="2301789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/>
                <a:t>Sacramento </a:t>
              </a:r>
              <a:r>
                <a:rPr lang="tr-TR" b="1" dirty="0" err="1"/>
                <a:t>River</a:t>
              </a:r>
              <a:endParaRPr lang="tr-TR" b="1" dirty="0"/>
            </a:p>
          </p:txBody>
        </p:sp>
        <p:sp>
          <p:nvSpPr>
            <p:cNvPr id="22" name="Metin kutusu 21">
              <a:extLst>
                <a:ext uri="{FF2B5EF4-FFF2-40B4-BE49-F238E27FC236}">
                  <a16:creationId xmlns:a16="http://schemas.microsoft.com/office/drawing/2014/main" id="{D8BEC1A6-2FC8-0547-9082-D839EF307ADC}"/>
                </a:ext>
              </a:extLst>
            </p:cNvPr>
            <p:cNvSpPr txBox="1"/>
            <p:nvPr/>
          </p:nvSpPr>
          <p:spPr>
            <a:xfrm>
              <a:off x="6202205" y="3244334"/>
              <a:ext cx="219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/>
                <a:t>San </a:t>
              </a:r>
              <a:r>
                <a:rPr lang="tr-TR" b="1" dirty="0" err="1"/>
                <a:t>Joaquin</a:t>
              </a:r>
              <a:r>
                <a:rPr lang="tr-TR" b="1" dirty="0"/>
                <a:t> </a:t>
              </a:r>
              <a:r>
                <a:rPr lang="tr-TR" b="1" dirty="0" err="1"/>
                <a:t>River</a:t>
              </a:r>
              <a:endParaRPr lang="tr-TR" b="1" dirty="0"/>
            </a:p>
          </p:txBody>
        </p:sp>
        <p:sp>
          <p:nvSpPr>
            <p:cNvPr id="23" name="Metin kutusu 22">
              <a:extLst>
                <a:ext uri="{FF2B5EF4-FFF2-40B4-BE49-F238E27FC236}">
                  <a16:creationId xmlns:a16="http://schemas.microsoft.com/office/drawing/2014/main" id="{B2C06561-40FD-0740-ABC2-E5F9A767CBA6}"/>
                </a:ext>
              </a:extLst>
            </p:cNvPr>
            <p:cNvSpPr txBox="1"/>
            <p:nvPr/>
          </p:nvSpPr>
          <p:spPr>
            <a:xfrm>
              <a:off x="7646938" y="4871252"/>
              <a:ext cx="1213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r-TR" b="1" dirty="0"/>
                <a:t>Colorado </a:t>
              </a:r>
              <a:r>
                <a:rPr lang="tr-TR" b="1" dirty="0" err="1"/>
                <a:t>River</a:t>
              </a:r>
              <a:endParaRPr lang="tr-TR" b="1" dirty="0"/>
            </a:p>
          </p:txBody>
        </p:sp>
        <p:cxnSp>
          <p:nvCxnSpPr>
            <p:cNvPr id="24" name="Düz Ok Bağlayıcısı 23">
              <a:extLst>
                <a:ext uri="{FF2B5EF4-FFF2-40B4-BE49-F238E27FC236}">
                  <a16:creationId xmlns:a16="http://schemas.microsoft.com/office/drawing/2014/main" id="{97A1DB8A-463B-0D4C-B9C8-12749FC9A7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0519" y="4058509"/>
              <a:ext cx="469777" cy="356981"/>
            </a:xfrm>
            <a:prstGeom prst="straightConnector1">
              <a:avLst/>
            </a:prstGeom>
            <a:ln w="38100">
              <a:solidFill>
                <a:schemeClr val="accent1">
                  <a:alpha val="7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Metin kutusu 27">
              <a:extLst>
                <a:ext uri="{FF2B5EF4-FFF2-40B4-BE49-F238E27FC236}">
                  <a16:creationId xmlns:a16="http://schemas.microsoft.com/office/drawing/2014/main" id="{59A302DC-509D-1240-9CAF-331C70751819}"/>
                </a:ext>
              </a:extLst>
            </p:cNvPr>
            <p:cNvSpPr txBox="1"/>
            <p:nvPr/>
          </p:nvSpPr>
          <p:spPr>
            <a:xfrm>
              <a:off x="6869410" y="3767676"/>
              <a:ext cx="15550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b="1" dirty="0"/>
                <a:t>Kings &amp; </a:t>
              </a:r>
              <a:r>
                <a:rPr lang="tr-TR" b="1" dirty="0" err="1"/>
                <a:t>Kern</a:t>
              </a:r>
              <a:r>
                <a:rPr lang="tr-TR" b="1" dirty="0"/>
                <a:t> </a:t>
              </a:r>
              <a:r>
                <a:rPr lang="tr-TR" b="1" dirty="0" err="1"/>
                <a:t>Rivers</a:t>
              </a:r>
              <a:endParaRPr lang="tr-T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72276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Major surface reservoirs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625933" cy="4751924"/>
          </a:xfrm>
        </p:spPr>
        <p:txBody>
          <a:bodyPr>
            <a:normAutofit/>
          </a:bodyPr>
          <a:lstStyle/>
          <a:p>
            <a:r>
              <a:rPr lang="en-US" dirty="0"/>
              <a:t>Store water to meet urban, agricultural and environmental demands</a:t>
            </a:r>
          </a:p>
          <a:p>
            <a:r>
              <a:rPr lang="en-US" dirty="0"/>
              <a:t>Provide flood control</a:t>
            </a:r>
          </a:p>
          <a:p>
            <a:r>
              <a:rPr lang="en-US" dirty="0"/>
              <a:t>Generate hydropower</a:t>
            </a:r>
          </a:p>
          <a:p>
            <a:r>
              <a:rPr lang="en-US" dirty="0"/>
              <a:t>Provide recreational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7</a:t>
            </a:fld>
            <a:endParaRPr lang="en-US"/>
          </a:p>
        </p:txBody>
      </p:sp>
      <p:grpSp>
        <p:nvGrpSpPr>
          <p:cNvPr id="47" name="Grup 46">
            <a:extLst>
              <a:ext uri="{FF2B5EF4-FFF2-40B4-BE49-F238E27FC236}">
                <a16:creationId xmlns:a16="http://schemas.microsoft.com/office/drawing/2014/main" id="{8EF1F16D-78AC-F24D-B7E0-37F81B3AD985}"/>
              </a:ext>
            </a:extLst>
          </p:cNvPr>
          <p:cNvGrpSpPr/>
          <p:nvPr/>
        </p:nvGrpSpPr>
        <p:grpSpPr>
          <a:xfrm>
            <a:off x="3666930" y="914401"/>
            <a:ext cx="5477070" cy="5541548"/>
            <a:chOff x="3666930" y="914401"/>
            <a:chExt cx="5477070" cy="5541548"/>
          </a:xfrm>
        </p:grpSpPr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5D3BBFC2-7FA3-E640-A811-697138EDA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8368" y="914401"/>
              <a:ext cx="4905632" cy="5541548"/>
            </a:xfrm>
            <a:prstGeom prst="rect">
              <a:avLst/>
            </a:prstGeom>
          </p:spPr>
        </p:pic>
        <p:cxnSp>
          <p:nvCxnSpPr>
            <p:cNvPr id="7" name="Düz Ok Bağlayıcısı 6">
              <a:extLst>
                <a:ext uri="{FF2B5EF4-FFF2-40B4-BE49-F238E27FC236}">
                  <a16:creationId xmlns:a16="http://schemas.microsoft.com/office/drawing/2014/main" id="{46458DE1-F20C-C240-80F5-386E9EC34B45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4400497" y="1309005"/>
              <a:ext cx="582050" cy="37050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Metin kutusu 9">
              <a:extLst>
                <a:ext uri="{FF2B5EF4-FFF2-40B4-BE49-F238E27FC236}">
                  <a16:creationId xmlns:a16="http://schemas.microsoft.com/office/drawing/2014/main" id="{DD83FE2F-E0FE-7244-8003-38521A0E6471}"/>
                </a:ext>
              </a:extLst>
            </p:cNvPr>
            <p:cNvSpPr txBox="1"/>
            <p:nvPr/>
          </p:nvSpPr>
          <p:spPr>
            <a:xfrm>
              <a:off x="3666930" y="939673"/>
              <a:ext cx="1467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 err="1">
                  <a:solidFill>
                    <a:srgbClr val="C00000"/>
                  </a:solidFill>
                </a:rPr>
                <a:t>Trinity</a:t>
              </a:r>
              <a:r>
                <a:rPr lang="tr-TR" b="1" dirty="0">
                  <a:solidFill>
                    <a:srgbClr val="C00000"/>
                  </a:solidFill>
                </a:rPr>
                <a:t> Lake</a:t>
              </a:r>
            </a:p>
          </p:txBody>
        </p:sp>
        <p:cxnSp>
          <p:nvCxnSpPr>
            <p:cNvPr id="12" name="Düz Ok Bağlayıcısı 11">
              <a:extLst>
                <a:ext uri="{FF2B5EF4-FFF2-40B4-BE49-F238E27FC236}">
                  <a16:creationId xmlns:a16="http://schemas.microsoft.com/office/drawing/2014/main" id="{D2276501-E4F6-3548-94AB-D1D74FC40F6D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5225143" y="1435477"/>
              <a:ext cx="541691" cy="24403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Metin kutusu 12">
              <a:extLst>
                <a:ext uri="{FF2B5EF4-FFF2-40B4-BE49-F238E27FC236}">
                  <a16:creationId xmlns:a16="http://schemas.microsoft.com/office/drawing/2014/main" id="{E8669026-8C52-6843-820B-DFE3C2766CDE}"/>
                </a:ext>
              </a:extLst>
            </p:cNvPr>
            <p:cNvSpPr txBox="1"/>
            <p:nvPr/>
          </p:nvSpPr>
          <p:spPr>
            <a:xfrm>
              <a:off x="5296192" y="1066145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 err="1">
                  <a:solidFill>
                    <a:srgbClr val="C00000"/>
                  </a:solidFill>
                </a:rPr>
                <a:t>Shasta</a:t>
              </a:r>
              <a:endParaRPr lang="tr-TR" b="1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Düz Ok Bağlayıcısı 16">
              <a:extLst>
                <a:ext uri="{FF2B5EF4-FFF2-40B4-BE49-F238E27FC236}">
                  <a16:creationId xmlns:a16="http://schemas.microsoft.com/office/drawing/2014/main" id="{F6D141C4-F385-D042-B3ED-C29A884DF303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>
              <a:off x="5638010" y="2140112"/>
              <a:ext cx="521938" cy="2307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Metin kutusu 17">
              <a:extLst>
                <a:ext uri="{FF2B5EF4-FFF2-40B4-BE49-F238E27FC236}">
                  <a16:creationId xmlns:a16="http://schemas.microsoft.com/office/drawing/2014/main" id="{A7A9CEA6-03BF-5440-B254-08D3FE69435D}"/>
                </a:ext>
              </a:extLst>
            </p:cNvPr>
            <p:cNvSpPr txBox="1"/>
            <p:nvPr/>
          </p:nvSpPr>
          <p:spPr>
            <a:xfrm>
              <a:off x="5638010" y="1770780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 err="1">
                  <a:solidFill>
                    <a:srgbClr val="C00000"/>
                  </a:solidFill>
                </a:rPr>
                <a:t>Oroville</a:t>
              </a:r>
              <a:endParaRPr lang="tr-TR" b="1" dirty="0">
                <a:solidFill>
                  <a:srgbClr val="C00000"/>
                </a:solidFill>
              </a:endParaRPr>
            </a:p>
          </p:txBody>
        </p:sp>
        <p:cxnSp>
          <p:nvCxnSpPr>
            <p:cNvPr id="21" name="Düz Ok Bağlayıcısı 20">
              <a:extLst>
                <a:ext uri="{FF2B5EF4-FFF2-40B4-BE49-F238E27FC236}">
                  <a16:creationId xmlns:a16="http://schemas.microsoft.com/office/drawing/2014/main" id="{26340891-A9B9-3745-9003-BDCBBB51373E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5823138" y="2327581"/>
              <a:ext cx="390386" cy="17950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Metin kutusu 21">
              <a:extLst>
                <a:ext uri="{FF2B5EF4-FFF2-40B4-BE49-F238E27FC236}">
                  <a16:creationId xmlns:a16="http://schemas.microsoft.com/office/drawing/2014/main" id="{300258E0-B5AF-6E40-B8A9-5F61DCD81408}"/>
                </a:ext>
              </a:extLst>
            </p:cNvPr>
            <p:cNvSpPr txBox="1"/>
            <p:nvPr/>
          </p:nvSpPr>
          <p:spPr>
            <a:xfrm>
              <a:off x="6213524" y="214291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>
                  <a:solidFill>
                    <a:srgbClr val="C00000"/>
                  </a:solidFill>
                </a:rPr>
                <a:t>N. </a:t>
              </a:r>
              <a:r>
                <a:rPr lang="tr-TR" b="1" dirty="0" err="1">
                  <a:solidFill>
                    <a:srgbClr val="C00000"/>
                  </a:solidFill>
                </a:rPr>
                <a:t>Bullards</a:t>
              </a:r>
              <a:r>
                <a:rPr lang="tr-TR" b="1" dirty="0">
                  <a:solidFill>
                    <a:srgbClr val="C00000"/>
                  </a:solidFill>
                </a:rPr>
                <a:t> Bar</a:t>
              </a:r>
            </a:p>
          </p:txBody>
        </p:sp>
        <p:sp>
          <p:nvSpPr>
            <p:cNvPr id="26" name="Metin kutusu 25">
              <a:extLst>
                <a:ext uri="{FF2B5EF4-FFF2-40B4-BE49-F238E27FC236}">
                  <a16:creationId xmlns:a16="http://schemas.microsoft.com/office/drawing/2014/main" id="{4168D3C4-8462-F04D-8F14-DAC33DFBBE75}"/>
                </a:ext>
              </a:extLst>
            </p:cNvPr>
            <p:cNvSpPr txBox="1"/>
            <p:nvPr/>
          </p:nvSpPr>
          <p:spPr>
            <a:xfrm>
              <a:off x="6237475" y="2558300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 err="1">
                  <a:solidFill>
                    <a:srgbClr val="C00000"/>
                  </a:solidFill>
                </a:rPr>
                <a:t>Folsom</a:t>
              </a:r>
              <a:endParaRPr lang="tr-TR" b="1" dirty="0">
                <a:solidFill>
                  <a:srgbClr val="C00000"/>
                </a:solidFill>
              </a:endParaRPr>
            </a:p>
          </p:txBody>
        </p:sp>
        <p:cxnSp>
          <p:nvCxnSpPr>
            <p:cNvPr id="27" name="Düz Ok Bağlayıcısı 26">
              <a:extLst>
                <a:ext uri="{FF2B5EF4-FFF2-40B4-BE49-F238E27FC236}">
                  <a16:creationId xmlns:a16="http://schemas.microsoft.com/office/drawing/2014/main" id="{65BA3267-232C-3E40-A3B3-4695836C2268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5821807" y="2742966"/>
              <a:ext cx="415668" cy="19033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Metin kutusu 28">
              <a:extLst>
                <a:ext uri="{FF2B5EF4-FFF2-40B4-BE49-F238E27FC236}">
                  <a16:creationId xmlns:a16="http://schemas.microsoft.com/office/drawing/2014/main" id="{D4FBAB8F-F947-5C4B-952A-23FBC17F49C7}"/>
                </a:ext>
              </a:extLst>
            </p:cNvPr>
            <p:cNvSpPr txBox="1"/>
            <p:nvPr/>
          </p:nvSpPr>
          <p:spPr>
            <a:xfrm>
              <a:off x="6512983" y="294042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>
                  <a:solidFill>
                    <a:srgbClr val="C00000"/>
                  </a:solidFill>
                </a:rPr>
                <a:t>N. </a:t>
              </a:r>
              <a:r>
                <a:rPr lang="tr-TR" b="1" dirty="0" err="1">
                  <a:solidFill>
                    <a:srgbClr val="C00000"/>
                  </a:solidFill>
                </a:rPr>
                <a:t>Melones</a:t>
              </a:r>
              <a:endParaRPr lang="tr-TR" b="1" dirty="0">
                <a:solidFill>
                  <a:srgbClr val="C00000"/>
                </a:solidFill>
              </a:endParaRPr>
            </a:p>
          </p:txBody>
        </p:sp>
        <p:cxnSp>
          <p:nvCxnSpPr>
            <p:cNvPr id="30" name="Düz Ok Bağlayıcısı 29">
              <a:extLst>
                <a:ext uri="{FF2B5EF4-FFF2-40B4-BE49-F238E27FC236}">
                  <a16:creationId xmlns:a16="http://schemas.microsoft.com/office/drawing/2014/main" id="{273C0AF4-526C-9A47-BB83-229C198E8268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6097315" y="3125088"/>
              <a:ext cx="415668" cy="19033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Metin kutusu 30">
              <a:extLst>
                <a:ext uri="{FF2B5EF4-FFF2-40B4-BE49-F238E27FC236}">
                  <a16:creationId xmlns:a16="http://schemas.microsoft.com/office/drawing/2014/main" id="{6A691D22-224F-574E-8CBE-D238A26150F0}"/>
                </a:ext>
              </a:extLst>
            </p:cNvPr>
            <p:cNvSpPr txBox="1"/>
            <p:nvPr/>
          </p:nvSpPr>
          <p:spPr>
            <a:xfrm>
              <a:off x="6839654" y="3304476"/>
              <a:ext cx="1647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b="1" dirty="0">
                  <a:solidFill>
                    <a:srgbClr val="C00000"/>
                  </a:solidFill>
                </a:rPr>
                <a:t>N. Don </a:t>
              </a:r>
              <a:r>
                <a:rPr lang="tr-TR" b="1" dirty="0" err="1">
                  <a:solidFill>
                    <a:srgbClr val="C00000"/>
                  </a:solidFill>
                </a:rPr>
                <a:t>Pedro</a:t>
              </a:r>
              <a:endParaRPr lang="tr-TR" b="1" dirty="0">
                <a:solidFill>
                  <a:srgbClr val="C00000"/>
                </a:solidFill>
              </a:endParaRPr>
            </a:p>
          </p:txBody>
        </p:sp>
        <p:cxnSp>
          <p:nvCxnSpPr>
            <p:cNvPr id="32" name="Düz Ok Bağlayıcısı 31">
              <a:extLst>
                <a:ext uri="{FF2B5EF4-FFF2-40B4-BE49-F238E27FC236}">
                  <a16:creationId xmlns:a16="http://schemas.microsoft.com/office/drawing/2014/main" id="{6A5CCD7C-B1C0-0E4B-8238-1038A7560CD9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6147454" y="3489142"/>
              <a:ext cx="692200" cy="586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Metin kutusu 36">
              <a:extLst>
                <a:ext uri="{FF2B5EF4-FFF2-40B4-BE49-F238E27FC236}">
                  <a16:creationId xmlns:a16="http://schemas.microsoft.com/office/drawing/2014/main" id="{2A53BEED-DB91-7B46-8423-6C0B4FB9E057}"/>
                </a:ext>
              </a:extLst>
            </p:cNvPr>
            <p:cNvSpPr txBox="1"/>
            <p:nvPr/>
          </p:nvSpPr>
          <p:spPr>
            <a:xfrm>
              <a:off x="7098456" y="3622375"/>
              <a:ext cx="1148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b="1" dirty="0" err="1">
                  <a:solidFill>
                    <a:srgbClr val="C00000"/>
                  </a:solidFill>
                </a:rPr>
                <a:t>Millerton</a:t>
              </a:r>
              <a:endParaRPr lang="tr-TR" b="1" dirty="0">
                <a:solidFill>
                  <a:srgbClr val="C00000"/>
                </a:solidFill>
              </a:endParaRPr>
            </a:p>
          </p:txBody>
        </p:sp>
        <p:cxnSp>
          <p:nvCxnSpPr>
            <p:cNvPr id="38" name="Düz Ok Bağlayıcısı 37">
              <a:extLst>
                <a:ext uri="{FF2B5EF4-FFF2-40B4-BE49-F238E27FC236}">
                  <a16:creationId xmlns:a16="http://schemas.microsoft.com/office/drawing/2014/main" id="{BCAD3B9A-A9F9-464E-BC01-6A2BFB466661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>
              <a:off x="6470650" y="3807041"/>
              <a:ext cx="627806" cy="9186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Metin kutusu 40">
              <a:extLst>
                <a:ext uri="{FF2B5EF4-FFF2-40B4-BE49-F238E27FC236}">
                  <a16:creationId xmlns:a16="http://schemas.microsoft.com/office/drawing/2014/main" id="{74C0AA30-4843-8241-B0D4-C77EFC3F17BA}"/>
                </a:ext>
              </a:extLst>
            </p:cNvPr>
            <p:cNvSpPr txBox="1"/>
            <p:nvPr/>
          </p:nvSpPr>
          <p:spPr>
            <a:xfrm>
              <a:off x="4381855" y="4150033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>
                  <a:solidFill>
                    <a:srgbClr val="C00000"/>
                  </a:solidFill>
                </a:rPr>
                <a:t>San </a:t>
              </a:r>
              <a:r>
                <a:rPr lang="tr-TR" b="1" dirty="0" err="1">
                  <a:solidFill>
                    <a:srgbClr val="C00000"/>
                  </a:solidFill>
                </a:rPr>
                <a:t>Luis</a:t>
              </a:r>
              <a:endParaRPr lang="tr-TR" b="1" dirty="0">
                <a:solidFill>
                  <a:srgbClr val="C00000"/>
                </a:solidFill>
              </a:endParaRPr>
            </a:p>
          </p:txBody>
        </p:sp>
        <p:cxnSp>
          <p:nvCxnSpPr>
            <p:cNvPr id="42" name="Düz Ok Bağlayıcısı 41">
              <a:extLst>
                <a:ext uri="{FF2B5EF4-FFF2-40B4-BE49-F238E27FC236}">
                  <a16:creationId xmlns:a16="http://schemas.microsoft.com/office/drawing/2014/main" id="{34F1D5A8-6D4C-8C4C-A9A3-77FBF6CA006A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 flipV="1">
              <a:off x="5528323" y="3970645"/>
              <a:ext cx="258802" cy="36405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4832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Main groundwater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7008"/>
            <a:ext cx="3733038" cy="5358384"/>
          </a:xfrm>
        </p:spPr>
        <p:txBody>
          <a:bodyPr>
            <a:normAutofit/>
          </a:bodyPr>
          <a:lstStyle/>
          <a:p>
            <a:r>
              <a:rPr lang="en-US" dirty="0"/>
              <a:t>Central Valley aquifer (big)</a:t>
            </a:r>
          </a:p>
          <a:p>
            <a:pPr lvl="1"/>
            <a:r>
              <a:rPr lang="en-US" dirty="0"/>
              <a:t>21 subbasins</a:t>
            </a:r>
          </a:p>
          <a:p>
            <a:r>
              <a:rPr lang="en-US" dirty="0"/>
              <a:t>Southern California subbasins (small)</a:t>
            </a:r>
          </a:p>
          <a:p>
            <a:r>
              <a:rPr lang="en-US" dirty="0"/>
              <a:t>Some urban communities depend solely on groundwater</a:t>
            </a:r>
          </a:p>
          <a:p>
            <a:r>
              <a:rPr lang="en-US" dirty="0"/>
              <a:t>Major buffer in drought years for agricultural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8</a:t>
            </a:fld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3E714CF-9037-6142-81E3-1B543768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960" y="914401"/>
            <a:ext cx="4892040" cy="5526193"/>
          </a:xfrm>
          <a:prstGeom prst="rect">
            <a:avLst/>
          </a:prstGeom>
        </p:spPr>
      </p:pic>
      <p:sp>
        <p:nvSpPr>
          <p:cNvPr id="6" name="Serbest Form 5">
            <a:extLst>
              <a:ext uri="{FF2B5EF4-FFF2-40B4-BE49-F238E27FC236}">
                <a16:creationId xmlns:a16="http://schemas.microsoft.com/office/drawing/2014/main" id="{C6924912-4481-F245-9FCF-33A0CD7B84D3}"/>
              </a:ext>
            </a:extLst>
          </p:cNvPr>
          <p:cNvSpPr/>
          <p:nvPr/>
        </p:nvSpPr>
        <p:spPr>
          <a:xfrm>
            <a:off x="5065776" y="1760301"/>
            <a:ext cx="2057400" cy="3213823"/>
          </a:xfrm>
          <a:custGeom>
            <a:avLst/>
            <a:gdLst>
              <a:gd name="connsiteX0" fmla="*/ 210312 w 2057400"/>
              <a:gd name="connsiteY0" fmla="*/ 13423 h 3350983"/>
              <a:gd name="connsiteX1" fmla="*/ 210312 w 2057400"/>
              <a:gd name="connsiteY1" fmla="*/ 13423 h 3350983"/>
              <a:gd name="connsiteX2" fmla="*/ 301752 w 2057400"/>
              <a:gd name="connsiteY2" fmla="*/ 49999 h 3350983"/>
              <a:gd name="connsiteX3" fmla="*/ 365760 w 2057400"/>
              <a:gd name="connsiteY3" fmla="*/ 86575 h 3350983"/>
              <a:gd name="connsiteX4" fmla="*/ 411480 w 2057400"/>
              <a:gd name="connsiteY4" fmla="*/ 141439 h 3350983"/>
              <a:gd name="connsiteX5" fmla="*/ 429768 w 2057400"/>
              <a:gd name="connsiteY5" fmla="*/ 178015 h 3350983"/>
              <a:gd name="connsiteX6" fmla="*/ 475488 w 2057400"/>
              <a:gd name="connsiteY6" fmla="*/ 251167 h 3350983"/>
              <a:gd name="connsiteX7" fmla="*/ 521208 w 2057400"/>
              <a:gd name="connsiteY7" fmla="*/ 360895 h 3350983"/>
              <a:gd name="connsiteX8" fmla="*/ 539496 w 2057400"/>
              <a:gd name="connsiteY8" fmla="*/ 415759 h 3350983"/>
              <a:gd name="connsiteX9" fmla="*/ 557784 w 2057400"/>
              <a:gd name="connsiteY9" fmla="*/ 443191 h 3350983"/>
              <a:gd name="connsiteX10" fmla="*/ 576072 w 2057400"/>
              <a:gd name="connsiteY10" fmla="*/ 498055 h 3350983"/>
              <a:gd name="connsiteX11" fmla="*/ 585216 w 2057400"/>
              <a:gd name="connsiteY11" fmla="*/ 525487 h 3350983"/>
              <a:gd name="connsiteX12" fmla="*/ 612648 w 2057400"/>
              <a:gd name="connsiteY12" fmla="*/ 580351 h 3350983"/>
              <a:gd name="connsiteX13" fmla="*/ 630936 w 2057400"/>
              <a:gd name="connsiteY13" fmla="*/ 607783 h 3350983"/>
              <a:gd name="connsiteX14" fmla="*/ 640080 w 2057400"/>
              <a:gd name="connsiteY14" fmla="*/ 635215 h 3350983"/>
              <a:gd name="connsiteX15" fmla="*/ 676656 w 2057400"/>
              <a:gd name="connsiteY15" fmla="*/ 690079 h 3350983"/>
              <a:gd name="connsiteX16" fmla="*/ 694944 w 2057400"/>
              <a:gd name="connsiteY16" fmla="*/ 717511 h 3350983"/>
              <a:gd name="connsiteX17" fmla="*/ 731520 w 2057400"/>
              <a:gd name="connsiteY17" fmla="*/ 799807 h 3350983"/>
              <a:gd name="connsiteX18" fmla="*/ 740664 w 2057400"/>
              <a:gd name="connsiteY18" fmla="*/ 827239 h 3350983"/>
              <a:gd name="connsiteX19" fmla="*/ 758952 w 2057400"/>
              <a:gd name="connsiteY19" fmla="*/ 854671 h 3350983"/>
              <a:gd name="connsiteX20" fmla="*/ 777240 w 2057400"/>
              <a:gd name="connsiteY20" fmla="*/ 909535 h 3350983"/>
              <a:gd name="connsiteX21" fmla="*/ 804672 w 2057400"/>
              <a:gd name="connsiteY21" fmla="*/ 964399 h 3350983"/>
              <a:gd name="connsiteX22" fmla="*/ 822960 w 2057400"/>
              <a:gd name="connsiteY22" fmla="*/ 991831 h 3350983"/>
              <a:gd name="connsiteX23" fmla="*/ 841248 w 2057400"/>
              <a:gd name="connsiteY23" fmla="*/ 1046695 h 3350983"/>
              <a:gd name="connsiteX24" fmla="*/ 859536 w 2057400"/>
              <a:gd name="connsiteY24" fmla="*/ 1101559 h 3350983"/>
              <a:gd name="connsiteX25" fmla="*/ 941832 w 2057400"/>
              <a:gd name="connsiteY25" fmla="*/ 1348447 h 3350983"/>
              <a:gd name="connsiteX26" fmla="*/ 969264 w 2057400"/>
              <a:gd name="connsiteY26" fmla="*/ 1403311 h 3350983"/>
              <a:gd name="connsiteX27" fmla="*/ 987552 w 2057400"/>
              <a:gd name="connsiteY27" fmla="*/ 1458175 h 3350983"/>
              <a:gd name="connsiteX28" fmla="*/ 1005840 w 2057400"/>
              <a:gd name="connsiteY28" fmla="*/ 1513039 h 3350983"/>
              <a:gd name="connsiteX29" fmla="*/ 1014984 w 2057400"/>
              <a:gd name="connsiteY29" fmla="*/ 1540471 h 3350983"/>
              <a:gd name="connsiteX30" fmla="*/ 1024128 w 2057400"/>
              <a:gd name="connsiteY30" fmla="*/ 1577047 h 3350983"/>
              <a:gd name="connsiteX31" fmla="*/ 1033272 w 2057400"/>
              <a:gd name="connsiteY31" fmla="*/ 1622767 h 3350983"/>
              <a:gd name="connsiteX32" fmla="*/ 1042416 w 2057400"/>
              <a:gd name="connsiteY32" fmla="*/ 1650199 h 3350983"/>
              <a:gd name="connsiteX33" fmla="*/ 1060704 w 2057400"/>
              <a:gd name="connsiteY33" fmla="*/ 1723351 h 3350983"/>
              <a:gd name="connsiteX34" fmla="*/ 1069848 w 2057400"/>
              <a:gd name="connsiteY34" fmla="*/ 1759927 h 3350983"/>
              <a:gd name="connsiteX35" fmla="*/ 1097280 w 2057400"/>
              <a:gd name="connsiteY35" fmla="*/ 1842223 h 3350983"/>
              <a:gd name="connsiteX36" fmla="*/ 1124712 w 2057400"/>
              <a:gd name="connsiteY36" fmla="*/ 1924519 h 3350983"/>
              <a:gd name="connsiteX37" fmla="*/ 1133856 w 2057400"/>
              <a:gd name="connsiteY37" fmla="*/ 1951951 h 3350983"/>
              <a:gd name="connsiteX38" fmla="*/ 1152144 w 2057400"/>
              <a:gd name="connsiteY38" fmla="*/ 1979383 h 3350983"/>
              <a:gd name="connsiteX39" fmla="*/ 1161288 w 2057400"/>
              <a:gd name="connsiteY39" fmla="*/ 2006815 h 3350983"/>
              <a:gd name="connsiteX40" fmla="*/ 1225296 w 2057400"/>
              <a:gd name="connsiteY40" fmla="*/ 2089111 h 3350983"/>
              <a:gd name="connsiteX41" fmla="*/ 1243584 w 2057400"/>
              <a:gd name="connsiteY41" fmla="*/ 2116543 h 3350983"/>
              <a:gd name="connsiteX42" fmla="*/ 1298448 w 2057400"/>
              <a:gd name="connsiteY42" fmla="*/ 2162263 h 3350983"/>
              <a:gd name="connsiteX43" fmla="*/ 1344168 w 2057400"/>
              <a:gd name="connsiteY43" fmla="*/ 2207983 h 3350983"/>
              <a:gd name="connsiteX44" fmla="*/ 1399032 w 2057400"/>
              <a:gd name="connsiteY44" fmla="*/ 2262847 h 3350983"/>
              <a:gd name="connsiteX45" fmla="*/ 1453896 w 2057400"/>
              <a:gd name="connsiteY45" fmla="*/ 2299423 h 3350983"/>
              <a:gd name="connsiteX46" fmla="*/ 1481328 w 2057400"/>
              <a:gd name="connsiteY46" fmla="*/ 2308567 h 3350983"/>
              <a:gd name="connsiteX47" fmla="*/ 1536192 w 2057400"/>
              <a:gd name="connsiteY47" fmla="*/ 2335999 h 3350983"/>
              <a:gd name="connsiteX48" fmla="*/ 1618488 w 2057400"/>
              <a:gd name="connsiteY48" fmla="*/ 2400007 h 3350983"/>
              <a:gd name="connsiteX49" fmla="*/ 1645920 w 2057400"/>
              <a:gd name="connsiteY49" fmla="*/ 2418295 h 3350983"/>
              <a:gd name="connsiteX50" fmla="*/ 1673352 w 2057400"/>
              <a:gd name="connsiteY50" fmla="*/ 2436583 h 3350983"/>
              <a:gd name="connsiteX51" fmla="*/ 1700784 w 2057400"/>
              <a:gd name="connsiteY51" fmla="*/ 2464015 h 3350983"/>
              <a:gd name="connsiteX52" fmla="*/ 1728216 w 2057400"/>
              <a:gd name="connsiteY52" fmla="*/ 2482303 h 3350983"/>
              <a:gd name="connsiteX53" fmla="*/ 1810512 w 2057400"/>
              <a:gd name="connsiteY53" fmla="*/ 2555455 h 3350983"/>
              <a:gd name="connsiteX54" fmla="*/ 1828800 w 2057400"/>
              <a:gd name="connsiteY54" fmla="*/ 2582887 h 3350983"/>
              <a:gd name="connsiteX55" fmla="*/ 1856232 w 2057400"/>
              <a:gd name="connsiteY55" fmla="*/ 2601175 h 3350983"/>
              <a:gd name="connsiteX56" fmla="*/ 1892808 w 2057400"/>
              <a:gd name="connsiteY56" fmla="*/ 2656039 h 3350983"/>
              <a:gd name="connsiteX57" fmla="*/ 1956816 w 2057400"/>
              <a:gd name="connsiteY57" fmla="*/ 2738335 h 3350983"/>
              <a:gd name="connsiteX58" fmla="*/ 1975104 w 2057400"/>
              <a:gd name="connsiteY58" fmla="*/ 2765767 h 3350983"/>
              <a:gd name="connsiteX59" fmla="*/ 1984248 w 2057400"/>
              <a:gd name="connsiteY59" fmla="*/ 2793199 h 3350983"/>
              <a:gd name="connsiteX60" fmla="*/ 2002536 w 2057400"/>
              <a:gd name="connsiteY60" fmla="*/ 2820631 h 3350983"/>
              <a:gd name="connsiteX61" fmla="*/ 2029968 w 2057400"/>
              <a:gd name="connsiteY61" fmla="*/ 2912071 h 3350983"/>
              <a:gd name="connsiteX62" fmla="*/ 2039112 w 2057400"/>
              <a:gd name="connsiteY62" fmla="*/ 2966935 h 3350983"/>
              <a:gd name="connsiteX63" fmla="*/ 2057400 w 2057400"/>
              <a:gd name="connsiteY63" fmla="*/ 3021799 h 3350983"/>
              <a:gd name="connsiteX64" fmla="*/ 2048256 w 2057400"/>
              <a:gd name="connsiteY64" fmla="*/ 3140671 h 3350983"/>
              <a:gd name="connsiteX65" fmla="*/ 2020824 w 2057400"/>
              <a:gd name="connsiteY65" fmla="*/ 3195535 h 3350983"/>
              <a:gd name="connsiteX66" fmla="*/ 1938528 w 2057400"/>
              <a:gd name="connsiteY66" fmla="*/ 3268687 h 3350983"/>
              <a:gd name="connsiteX67" fmla="*/ 1892808 w 2057400"/>
              <a:gd name="connsiteY67" fmla="*/ 3305263 h 3350983"/>
              <a:gd name="connsiteX68" fmla="*/ 1865376 w 2057400"/>
              <a:gd name="connsiteY68" fmla="*/ 3323551 h 3350983"/>
              <a:gd name="connsiteX69" fmla="*/ 1810512 w 2057400"/>
              <a:gd name="connsiteY69" fmla="*/ 3341839 h 3350983"/>
              <a:gd name="connsiteX70" fmla="*/ 1783080 w 2057400"/>
              <a:gd name="connsiteY70" fmla="*/ 3350983 h 3350983"/>
              <a:gd name="connsiteX71" fmla="*/ 1600200 w 2057400"/>
              <a:gd name="connsiteY71" fmla="*/ 3341839 h 3350983"/>
              <a:gd name="connsiteX72" fmla="*/ 1572768 w 2057400"/>
              <a:gd name="connsiteY72" fmla="*/ 3332695 h 3350983"/>
              <a:gd name="connsiteX73" fmla="*/ 1536192 w 2057400"/>
              <a:gd name="connsiteY73" fmla="*/ 3323551 h 3350983"/>
              <a:gd name="connsiteX74" fmla="*/ 1508760 w 2057400"/>
              <a:gd name="connsiteY74" fmla="*/ 3305263 h 3350983"/>
              <a:gd name="connsiteX75" fmla="*/ 1453896 w 2057400"/>
              <a:gd name="connsiteY75" fmla="*/ 3286975 h 3350983"/>
              <a:gd name="connsiteX76" fmla="*/ 1399032 w 2057400"/>
              <a:gd name="connsiteY76" fmla="*/ 3250399 h 3350983"/>
              <a:gd name="connsiteX77" fmla="*/ 1371600 w 2057400"/>
              <a:gd name="connsiteY77" fmla="*/ 3232111 h 3350983"/>
              <a:gd name="connsiteX78" fmla="*/ 1344168 w 2057400"/>
              <a:gd name="connsiteY78" fmla="*/ 3213823 h 3350983"/>
              <a:gd name="connsiteX79" fmla="*/ 1325880 w 2057400"/>
              <a:gd name="connsiteY79" fmla="*/ 3186391 h 3350983"/>
              <a:gd name="connsiteX80" fmla="*/ 1280160 w 2057400"/>
              <a:gd name="connsiteY80" fmla="*/ 3131527 h 3350983"/>
              <a:gd name="connsiteX81" fmla="*/ 1261872 w 2057400"/>
              <a:gd name="connsiteY81" fmla="*/ 3094951 h 3350983"/>
              <a:gd name="connsiteX82" fmla="*/ 1252728 w 2057400"/>
              <a:gd name="connsiteY82" fmla="*/ 3067519 h 3350983"/>
              <a:gd name="connsiteX83" fmla="*/ 1216152 w 2057400"/>
              <a:gd name="connsiteY83" fmla="*/ 3012655 h 3350983"/>
              <a:gd name="connsiteX84" fmla="*/ 1197864 w 2057400"/>
              <a:gd name="connsiteY84" fmla="*/ 2985223 h 3350983"/>
              <a:gd name="connsiteX85" fmla="*/ 1161288 w 2057400"/>
              <a:gd name="connsiteY85" fmla="*/ 2930359 h 3350983"/>
              <a:gd name="connsiteX86" fmla="*/ 1152144 w 2057400"/>
              <a:gd name="connsiteY86" fmla="*/ 2902927 h 3350983"/>
              <a:gd name="connsiteX87" fmla="*/ 1133856 w 2057400"/>
              <a:gd name="connsiteY87" fmla="*/ 2875495 h 3350983"/>
              <a:gd name="connsiteX88" fmla="*/ 1106424 w 2057400"/>
              <a:gd name="connsiteY88" fmla="*/ 2802343 h 3350983"/>
              <a:gd name="connsiteX89" fmla="*/ 1069848 w 2057400"/>
              <a:gd name="connsiteY89" fmla="*/ 2747479 h 3350983"/>
              <a:gd name="connsiteX90" fmla="*/ 1033272 w 2057400"/>
              <a:gd name="connsiteY90" fmla="*/ 2692615 h 3350983"/>
              <a:gd name="connsiteX91" fmla="*/ 1014984 w 2057400"/>
              <a:gd name="connsiteY91" fmla="*/ 2665183 h 3350983"/>
              <a:gd name="connsiteX92" fmla="*/ 1005840 w 2057400"/>
              <a:gd name="connsiteY92" fmla="*/ 2637751 h 3350983"/>
              <a:gd name="connsiteX93" fmla="*/ 969264 w 2057400"/>
              <a:gd name="connsiteY93" fmla="*/ 2582887 h 3350983"/>
              <a:gd name="connsiteX94" fmla="*/ 950976 w 2057400"/>
              <a:gd name="connsiteY94" fmla="*/ 2555455 h 3350983"/>
              <a:gd name="connsiteX95" fmla="*/ 923544 w 2057400"/>
              <a:gd name="connsiteY95" fmla="*/ 2500591 h 3350983"/>
              <a:gd name="connsiteX96" fmla="*/ 914400 w 2057400"/>
              <a:gd name="connsiteY96" fmla="*/ 2473159 h 3350983"/>
              <a:gd name="connsiteX97" fmla="*/ 896112 w 2057400"/>
              <a:gd name="connsiteY97" fmla="*/ 2436583 h 3350983"/>
              <a:gd name="connsiteX98" fmla="*/ 886968 w 2057400"/>
              <a:gd name="connsiteY98" fmla="*/ 2409151 h 3350983"/>
              <a:gd name="connsiteX99" fmla="*/ 868680 w 2057400"/>
              <a:gd name="connsiteY99" fmla="*/ 2381719 h 3350983"/>
              <a:gd name="connsiteX100" fmla="*/ 841248 w 2057400"/>
              <a:gd name="connsiteY100" fmla="*/ 2326855 h 3350983"/>
              <a:gd name="connsiteX101" fmla="*/ 813816 w 2057400"/>
              <a:gd name="connsiteY101" fmla="*/ 2262847 h 3350983"/>
              <a:gd name="connsiteX102" fmla="*/ 804672 w 2057400"/>
              <a:gd name="connsiteY102" fmla="*/ 2235415 h 3350983"/>
              <a:gd name="connsiteX103" fmla="*/ 768096 w 2057400"/>
              <a:gd name="connsiteY103" fmla="*/ 2180551 h 3350983"/>
              <a:gd name="connsiteX104" fmla="*/ 758952 w 2057400"/>
              <a:gd name="connsiteY104" fmla="*/ 2153119 h 3350983"/>
              <a:gd name="connsiteX105" fmla="*/ 722376 w 2057400"/>
              <a:gd name="connsiteY105" fmla="*/ 2089111 h 3350983"/>
              <a:gd name="connsiteX106" fmla="*/ 713232 w 2057400"/>
              <a:gd name="connsiteY106" fmla="*/ 2061679 h 3350983"/>
              <a:gd name="connsiteX107" fmla="*/ 694944 w 2057400"/>
              <a:gd name="connsiteY107" fmla="*/ 2034247 h 3350983"/>
              <a:gd name="connsiteX108" fmla="*/ 649224 w 2057400"/>
              <a:gd name="connsiteY108" fmla="*/ 1933663 h 3350983"/>
              <a:gd name="connsiteX109" fmla="*/ 612648 w 2057400"/>
              <a:gd name="connsiteY109" fmla="*/ 1878799 h 3350983"/>
              <a:gd name="connsiteX110" fmla="*/ 603504 w 2057400"/>
              <a:gd name="connsiteY110" fmla="*/ 1851367 h 3350983"/>
              <a:gd name="connsiteX111" fmla="*/ 548640 w 2057400"/>
              <a:gd name="connsiteY111" fmla="*/ 1769071 h 3350983"/>
              <a:gd name="connsiteX112" fmla="*/ 530352 w 2057400"/>
              <a:gd name="connsiteY112" fmla="*/ 1741639 h 3350983"/>
              <a:gd name="connsiteX113" fmla="*/ 521208 w 2057400"/>
              <a:gd name="connsiteY113" fmla="*/ 1714207 h 3350983"/>
              <a:gd name="connsiteX114" fmla="*/ 484632 w 2057400"/>
              <a:gd name="connsiteY114" fmla="*/ 1659343 h 3350983"/>
              <a:gd name="connsiteX115" fmla="*/ 457200 w 2057400"/>
              <a:gd name="connsiteY115" fmla="*/ 1604479 h 3350983"/>
              <a:gd name="connsiteX116" fmla="*/ 448056 w 2057400"/>
              <a:gd name="connsiteY116" fmla="*/ 1577047 h 3350983"/>
              <a:gd name="connsiteX117" fmla="*/ 411480 w 2057400"/>
              <a:gd name="connsiteY117" fmla="*/ 1522183 h 3350983"/>
              <a:gd name="connsiteX118" fmla="*/ 384048 w 2057400"/>
              <a:gd name="connsiteY118" fmla="*/ 1467319 h 3350983"/>
              <a:gd name="connsiteX119" fmla="*/ 374904 w 2057400"/>
              <a:gd name="connsiteY119" fmla="*/ 1439887 h 3350983"/>
              <a:gd name="connsiteX120" fmla="*/ 356616 w 2057400"/>
              <a:gd name="connsiteY120" fmla="*/ 1412455 h 3350983"/>
              <a:gd name="connsiteX121" fmla="*/ 338328 w 2057400"/>
              <a:gd name="connsiteY121" fmla="*/ 1357591 h 3350983"/>
              <a:gd name="connsiteX122" fmla="*/ 320040 w 2057400"/>
              <a:gd name="connsiteY122" fmla="*/ 1321015 h 3350983"/>
              <a:gd name="connsiteX123" fmla="*/ 292608 w 2057400"/>
              <a:gd name="connsiteY123" fmla="*/ 1257007 h 3350983"/>
              <a:gd name="connsiteX124" fmla="*/ 274320 w 2057400"/>
              <a:gd name="connsiteY124" fmla="*/ 1183855 h 3350983"/>
              <a:gd name="connsiteX125" fmla="*/ 256032 w 2057400"/>
              <a:gd name="connsiteY125" fmla="*/ 1156423 h 3350983"/>
              <a:gd name="connsiteX126" fmla="*/ 237744 w 2057400"/>
              <a:gd name="connsiteY126" fmla="*/ 1101559 h 3350983"/>
              <a:gd name="connsiteX127" fmla="*/ 228600 w 2057400"/>
              <a:gd name="connsiteY127" fmla="*/ 1074127 h 3350983"/>
              <a:gd name="connsiteX128" fmla="*/ 210312 w 2057400"/>
              <a:gd name="connsiteY128" fmla="*/ 1037551 h 3350983"/>
              <a:gd name="connsiteX129" fmla="*/ 192024 w 2057400"/>
              <a:gd name="connsiteY129" fmla="*/ 1010119 h 3350983"/>
              <a:gd name="connsiteX130" fmla="*/ 173736 w 2057400"/>
              <a:gd name="connsiteY130" fmla="*/ 946111 h 3350983"/>
              <a:gd name="connsiteX131" fmla="*/ 164592 w 2057400"/>
              <a:gd name="connsiteY131" fmla="*/ 918679 h 3350983"/>
              <a:gd name="connsiteX132" fmla="*/ 146304 w 2057400"/>
              <a:gd name="connsiteY132" fmla="*/ 891247 h 3350983"/>
              <a:gd name="connsiteX133" fmla="*/ 137160 w 2057400"/>
              <a:gd name="connsiteY133" fmla="*/ 854671 h 3350983"/>
              <a:gd name="connsiteX134" fmla="*/ 118872 w 2057400"/>
              <a:gd name="connsiteY134" fmla="*/ 799807 h 3350983"/>
              <a:gd name="connsiteX135" fmla="*/ 109728 w 2057400"/>
              <a:gd name="connsiteY135" fmla="*/ 772375 h 3350983"/>
              <a:gd name="connsiteX136" fmla="*/ 73152 w 2057400"/>
              <a:gd name="connsiteY136" fmla="*/ 662647 h 3350983"/>
              <a:gd name="connsiteX137" fmla="*/ 54864 w 2057400"/>
              <a:gd name="connsiteY137" fmla="*/ 607783 h 3350983"/>
              <a:gd name="connsiteX138" fmla="*/ 45720 w 2057400"/>
              <a:gd name="connsiteY138" fmla="*/ 580351 h 3350983"/>
              <a:gd name="connsiteX139" fmla="*/ 27432 w 2057400"/>
              <a:gd name="connsiteY139" fmla="*/ 461479 h 3350983"/>
              <a:gd name="connsiteX140" fmla="*/ 18288 w 2057400"/>
              <a:gd name="connsiteY140" fmla="*/ 406615 h 3350983"/>
              <a:gd name="connsiteX141" fmla="*/ 0 w 2057400"/>
              <a:gd name="connsiteY141" fmla="*/ 287743 h 3350983"/>
              <a:gd name="connsiteX142" fmla="*/ 9144 w 2057400"/>
              <a:gd name="connsiteY142" fmla="*/ 132295 h 3350983"/>
              <a:gd name="connsiteX143" fmla="*/ 73152 w 2057400"/>
              <a:gd name="connsiteY143" fmla="*/ 49999 h 3350983"/>
              <a:gd name="connsiteX144" fmla="*/ 100584 w 2057400"/>
              <a:gd name="connsiteY144" fmla="*/ 31711 h 3350983"/>
              <a:gd name="connsiteX145" fmla="*/ 128016 w 2057400"/>
              <a:gd name="connsiteY145" fmla="*/ 4279 h 3350983"/>
              <a:gd name="connsiteX146" fmla="*/ 210312 w 2057400"/>
              <a:gd name="connsiteY146" fmla="*/ 13423 h 335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2057400" h="3350983">
                <a:moveTo>
                  <a:pt x="210312" y="13423"/>
                </a:moveTo>
                <a:lnTo>
                  <a:pt x="210312" y="13423"/>
                </a:lnTo>
                <a:cubicBezTo>
                  <a:pt x="240792" y="25615"/>
                  <a:pt x="271578" y="37067"/>
                  <a:pt x="301752" y="49999"/>
                </a:cubicBezTo>
                <a:cubicBezTo>
                  <a:pt x="320165" y="57890"/>
                  <a:pt x="349554" y="73070"/>
                  <a:pt x="365760" y="86575"/>
                </a:cubicBezTo>
                <a:cubicBezTo>
                  <a:pt x="386391" y="103768"/>
                  <a:pt x="398402" y="118553"/>
                  <a:pt x="411480" y="141439"/>
                </a:cubicBezTo>
                <a:cubicBezTo>
                  <a:pt x="418243" y="153274"/>
                  <a:pt x="423148" y="166099"/>
                  <a:pt x="429768" y="178015"/>
                </a:cubicBezTo>
                <a:cubicBezTo>
                  <a:pt x="448149" y="211101"/>
                  <a:pt x="456434" y="222586"/>
                  <a:pt x="475488" y="251167"/>
                </a:cubicBezTo>
                <a:cubicBezTo>
                  <a:pt x="518557" y="401910"/>
                  <a:pt x="466422" y="240365"/>
                  <a:pt x="521208" y="360895"/>
                </a:cubicBezTo>
                <a:cubicBezTo>
                  <a:pt x="529185" y="378444"/>
                  <a:pt x="528803" y="399719"/>
                  <a:pt x="539496" y="415759"/>
                </a:cubicBezTo>
                <a:cubicBezTo>
                  <a:pt x="545592" y="424903"/>
                  <a:pt x="553321" y="433148"/>
                  <a:pt x="557784" y="443191"/>
                </a:cubicBezTo>
                <a:cubicBezTo>
                  <a:pt x="565613" y="460807"/>
                  <a:pt x="569976" y="479767"/>
                  <a:pt x="576072" y="498055"/>
                </a:cubicBezTo>
                <a:cubicBezTo>
                  <a:pt x="579120" y="507199"/>
                  <a:pt x="579869" y="517467"/>
                  <a:pt x="585216" y="525487"/>
                </a:cubicBezTo>
                <a:cubicBezTo>
                  <a:pt x="637627" y="604103"/>
                  <a:pt x="574790" y="504635"/>
                  <a:pt x="612648" y="580351"/>
                </a:cubicBezTo>
                <a:cubicBezTo>
                  <a:pt x="617563" y="590181"/>
                  <a:pt x="626021" y="597953"/>
                  <a:pt x="630936" y="607783"/>
                </a:cubicBezTo>
                <a:cubicBezTo>
                  <a:pt x="635247" y="616404"/>
                  <a:pt x="635399" y="626789"/>
                  <a:pt x="640080" y="635215"/>
                </a:cubicBezTo>
                <a:cubicBezTo>
                  <a:pt x="650754" y="654428"/>
                  <a:pt x="664464" y="671791"/>
                  <a:pt x="676656" y="690079"/>
                </a:cubicBezTo>
                <a:cubicBezTo>
                  <a:pt x="682752" y="699223"/>
                  <a:pt x="691469" y="707085"/>
                  <a:pt x="694944" y="717511"/>
                </a:cubicBezTo>
                <a:cubicBezTo>
                  <a:pt x="742125" y="859055"/>
                  <a:pt x="688048" y="712864"/>
                  <a:pt x="731520" y="799807"/>
                </a:cubicBezTo>
                <a:cubicBezTo>
                  <a:pt x="735831" y="808428"/>
                  <a:pt x="736353" y="818618"/>
                  <a:pt x="740664" y="827239"/>
                </a:cubicBezTo>
                <a:cubicBezTo>
                  <a:pt x="745579" y="837069"/>
                  <a:pt x="754489" y="844628"/>
                  <a:pt x="758952" y="854671"/>
                </a:cubicBezTo>
                <a:cubicBezTo>
                  <a:pt x="766781" y="872287"/>
                  <a:pt x="766547" y="893495"/>
                  <a:pt x="777240" y="909535"/>
                </a:cubicBezTo>
                <a:cubicBezTo>
                  <a:pt x="829651" y="988151"/>
                  <a:pt x="766814" y="888683"/>
                  <a:pt x="804672" y="964399"/>
                </a:cubicBezTo>
                <a:cubicBezTo>
                  <a:pt x="809587" y="974229"/>
                  <a:pt x="818497" y="981788"/>
                  <a:pt x="822960" y="991831"/>
                </a:cubicBezTo>
                <a:cubicBezTo>
                  <a:pt x="830789" y="1009447"/>
                  <a:pt x="835152" y="1028407"/>
                  <a:pt x="841248" y="1046695"/>
                </a:cubicBezTo>
                <a:lnTo>
                  <a:pt x="859536" y="1101559"/>
                </a:lnTo>
                <a:lnTo>
                  <a:pt x="941832" y="1348447"/>
                </a:lnTo>
                <a:cubicBezTo>
                  <a:pt x="975180" y="1448491"/>
                  <a:pt x="921995" y="1296956"/>
                  <a:pt x="969264" y="1403311"/>
                </a:cubicBezTo>
                <a:cubicBezTo>
                  <a:pt x="977093" y="1420927"/>
                  <a:pt x="981456" y="1439887"/>
                  <a:pt x="987552" y="1458175"/>
                </a:cubicBezTo>
                <a:lnTo>
                  <a:pt x="1005840" y="1513039"/>
                </a:lnTo>
                <a:cubicBezTo>
                  <a:pt x="1008888" y="1522183"/>
                  <a:pt x="1012646" y="1531120"/>
                  <a:pt x="1014984" y="1540471"/>
                </a:cubicBezTo>
                <a:cubicBezTo>
                  <a:pt x="1018032" y="1552663"/>
                  <a:pt x="1021402" y="1564779"/>
                  <a:pt x="1024128" y="1577047"/>
                </a:cubicBezTo>
                <a:cubicBezTo>
                  <a:pt x="1027499" y="1592219"/>
                  <a:pt x="1029503" y="1607689"/>
                  <a:pt x="1033272" y="1622767"/>
                </a:cubicBezTo>
                <a:cubicBezTo>
                  <a:pt x="1035610" y="1632118"/>
                  <a:pt x="1039880" y="1640900"/>
                  <a:pt x="1042416" y="1650199"/>
                </a:cubicBezTo>
                <a:cubicBezTo>
                  <a:pt x="1049029" y="1674448"/>
                  <a:pt x="1054608" y="1698967"/>
                  <a:pt x="1060704" y="1723351"/>
                </a:cubicBezTo>
                <a:cubicBezTo>
                  <a:pt x="1063752" y="1735543"/>
                  <a:pt x="1065874" y="1748005"/>
                  <a:pt x="1069848" y="1759927"/>
                </a:cubicBezTo>
                <a:lnTo>
                  <a:pt x="1097280" y="1842223"/>
                </a:lnTo>
                <a:lnTo>
                  <a:pt x="1124712" y="1924519"/>
                </a:lnTo>
                <a:cubicBezTo>
                  <a:pt x="1127760" y="1933663"/>
                  <a:pt x="1128509" y="1943931"/>
                  <a:pt x="1133856" y="1951951"/>
                </a:cubicBezTo>
                <a:cubicBezTo>
                  <a:pt x="1139952" y="1961095"/>
                  <a:pt x="1147229" y="1969553"/>
                  <a:pt x="1152144" y="1979383"/>
                </a:cubicBezTo>
                <a:cubicBezTo>
                  <a:pt x="1156455" y="1988004"/>
                  <a:pt x="1156607" y="1998389"/>
                  <a:pt x="1161288" y="2006815"/>
                </a:cubicBezTo>
                <a:cubicBezTo>
                  <a:pt x="1207510" y="2090014"/>
                  <a:pt x="1180867" y="2035797"/>
                  <a:pt x="1225296" y="2089111"/>
                </a:cubicBezTo>
                <a:cubicBezTo>
                  <a:pt x="1232331" y="2097554"/>
                  <a:pt x="1236549" y="2108100"/>
                  <a:pt x="1243584" y="2116543"/>
                </a:cubicBezTo>
                <a:cubicBezTo>
                  <a:pt x="1265586" y="2142945"/>
                  <a:pt x="1271475" y="2144281"/>
                  <a:pt x="1298448" y="2162263"/>
                </a:cubicBezTo>
                <a:cubicBezTo>
                  <a:pt x="1336132" y="2218790"/>
                  <a:pt x="1294292" y="2163648"/>
                  <a:pt x="1344168" y="2207983"/>
                </a:cubicBezTo>
                <a:cubicBezTo>
                  <a:pt x="1363498" y="2225166"/>
                  <a:pt x="1377513" y="2248501"/>
                  <a:pt x="1399032" y="2262847"/>
                </a:cubicBezTo>
                <a:cubicBezTo>
                  <a:pt x="1417320" y="2275039"/>
                  <a:pt x="1433044" y="2292472"/>
                  <a:pt x="1453896" y="2299423"/>
                </a:cubicBezTo>
                <a:cubicBezTo>
                  <a:pt x="1463040" y="2302471"/>
                  <a:pt x="1472707" y="2304256"/>
                  <a:pt x="1481328" y="2308567"/>
                </a:cubicBezTo>
                <a:cubicBezTo>
                  <a:pt x="1552232" y="2344019"/>
                  <a:pt x="1467241" y="2313015"/>
                  <a:pt x="1536192" y="2335999"/>
                </a:cubicBezTo>
                <a:cubicBezTo>
                  <a:pt x="1579166" y="2378973"/>
                  <a:pt x="1552864" y="2356258"/>
                  <a:pt x="1618488" y="2400007"/>
                </a:cubicBezTo>
                <a:lnTo>
                  <a:pt x="1645920" y="2418295"/>
                </a:lnTo>
                <a:cubicBezTo>
                  <a:pt x="1655064" y="2424391"/>
                  <a:pt x="1665581" y="2428812"/>
                  <a:pt x="1673352" y="2436583"/>
                </a:cubicBezTo>
                <a:cubicBezTo>
                  <a:pt x="1682496" y="2445727"/>
                  <a:pt x="1690850" y="2455736"/>
                  <a:pt x="1700784" y="2464015"/>
                </a:cubicBezTo>
                <a:cubicBezTo>
                  <a:pt x="1709227" y="2471050"/>
                  <a:pt x="1720002" y="2475002"/>
                  <a:pt x="1728216" y="2482303"/>
                </a:cubicBezTo>
                <a:cubicBezTo>
                  <a:pt x="1822168" y="2565816"/>
                  <a:pt x="1748253" y="2513949"/>
                  <a:pt x="1810512" y="2555455"/>
                </a:cubicBezTo>
                <a:cubicBezTo>
                  <a:pt x="1816608" y="2564599"/>
                  <a:pt x="1821029" y="2575116"/>
                  <a:pt x="1828800" y="2582887"/>
                </a:cubicBezTo>
                <a:cubicBezTo>
                  <a:pt x="1836571" y="2590658"/>
                  <a:pt x="1848995" y="2592904"/>
                  <a:pt x="1856232" y="2601175"/>
                </a:cubicBezTo>
                <a:cubicBezTo>
                  <a:pt x="1870706" y="2617716"/>
                  <a:pt x="1877266" y="2640497"/>
                  <a:pt x="1892808" y="2656039"/>
                </a:cubicBezTo>
                <a:cubicBezTo>
                  <a:pt x="1935782" y="2699013"/>
                  <a:pt x="1913067" y="2672711"/>
                  <a:pt x="1956816" y="2738335"/>
                </a:cubicBezTo>
                <a:cubicBezTo>
                  <a:pt x="1962912" y="2747479"/>
                  <a:pt x="1971629" y="2755341"/>
                  <a:pt x="1975104" y="2765767"/>
                </a:cubicBezTo>
                <a:cubicBezTo>
                  <a:pt x="1978152" y="2774911"/>
                  <a:pt x="1979937" y="2784578"/>
                  <a:pt x="1984248" y="2793199"/>
                </a:cubicBezTo>
                <a:cubicBezTo>
                  <a:pt x="1989163" y="2803029"/>
                  <a:pt x="1998073" y="2810588"/>
                  <a:pt x="2002536" y="2820631"/>
                </a:cubicBezTo>
                <a:cubicBezTo>
                  <a:pt x="2011018" y="2839716"/>
                  <a:pt x="2025132" y="2887891"/>
                  <a:pt x="2029968" y="2912071"/>
                </a:cubicBezTo>
                <a:cubicBezTo>
                  <a:pt x="2033604" y="2930251"/>
                  <a:pt x="2034615" y="2948948"/>
                  <a:pt x="2039112" y="2966935"/>
                </a:cubicBezTo>
                <a:cubicBezTo>
                  <a:pt x="2043787" y="2985637"/>
                  <a:pt x="2057400" y="3021799"/>
                  <a:pt x="2057400" y="3021799"/>
                </a:cubicBezTo>
                <a:cubicBezTo>
                  <a:pt x="2054352" y="3061423"/>
                  <a:pt x="2053185" y="3101237"/>
                  <a:pt x="2048256" y="3140671"/>
                </a:cubicBezTo>
                <a:cubicBezTo>
                  <a:pt x="2045945" y="3159159"/>
                  <a:pt x="2032705" y="3182169"/>
                  <a:pt x="2020824" y="3195535"/>
                </a:cubicBezTo>
                <a:cubicBezTo>
                  <a:pt x="1975271" y="3246782"/>
                  <a:pt x="1980221" y="3240892"/>
                  <a:pt x="1938528" y="3268687"/>
                </a:cubicBezTo>
                <a:cubicBezTo>
                  <a:pt x="1907699" y="3314930"/>
                  <a:pt x="1936975" y="3283179"/>
                  <a:pt x="1892808" y="3305263"/>
                </a:cubicBezTo>
                <a:cubicBezTo>
                  <a:pt x="1882978" y="3310178"/>
                  <a:pt x="1875419" y="3319088"/>
                  <a:pt x="1865376" y="3323551"/>
                </a:cubicBezTo>
                <a:cubicBezTo>
                  <a:pt x="1847760" y="3331380"/>
                  <a:pt x="1828800" y="3335743"/>
                  <a:pt x="1810512" y="3341839"/>
                </a:cubicBezTo>
                <a:lnTo>
                  <a:pt x="1783080" y="3350983"/>
                </a:lnTo>
                <a:cubicBezTo>
                  <a:pt x="1722120" y="3347935"/>
                  <a:pt x="1661007" y="3347127"/>
                  <a:pt x="1600200" y="3341839"/>
                </a:cubicBezTo>
                <a:cubicBezTo>
                  <a:pt x="1590598" y="3341004"/>
                  <a:pt x="1582036" y="3335343"/>
                  <a:pt x="1572768" y="3332695"/>
                </a:cubicBezTo>
                <a:cubicBezTo>
                  <a:pt x="1560684" y="3329243"/>
                  <a:pt x="1548384" y="3326599"/>
                  <a:pt x="1536192" y="3323551"/>
                </a:cubicBezTo>
                <a:cubicBezTo>
                  <a:pt x="1527048" y="3317455"/>
                  <a:pt x="1518803" y="3309726"/>
                  <a:pt x="1508760" y="3305263"/>
                </a:cubicBezTo>
                <a:cubicBezTo>
                  <a:pt x="1491144" y="3297434"/>
                  <a:pt x="1469936" y="3297668"/>
                  <a:pt x="1453896" y="3286975"/>
                </a:cubicBezTo>
                <a:lnTo>
                  <a:pt x="1399032" y="3250399"/>
                </a:lnTo>
                <a:lnTo>
                  <a:pt x="1371600" y="3232111"/>
                </a:lnTo>
                <a:lnTo>
                  <a:pt x="1344168" y="3213823"/>
                </a:lnTo>
                <a:cubicBezTo>
                  <a:pt x="1338072" y="3204679"/>
                  <a:pt x="1332915" y="3194834"/>
                  <a:pt x="1325880" y="3186391"/>
                </a:cubicBezTo>
                <a:cubicBezTo>
                  <a:pt x="1291494" y="3145128"/>
                  <a:pt x="1304927" y="3174869"/>
                  <a:pt x="1280160" y="3131527"/>
                </a:cubicBezTo>
                <a:cubicBezTo>
                  <a:pt x="1273397" y="3119692"/>
                  <a:pt x="1267242" y="3107480"/>
                  <a:pt x="1261872" y="3094951"/>
                </a:cubicBezTo>
                <a:cubicBezTo>
                  <a:pt x="1258075" y="3086092"/>
                  <a:pt x="1257409" y="3075945"/>
                  <a:pt x="1252728" y="3067519"/>
                </a:cubicBezTo>
                <a:cubicBezTo>
                  <a:pt x="1242054" y="3048306"/>
                  <a:pt x="1228344" y="3030943"/>
                  <a:pt x="1216152" y="3012655"/>
                </a:cubicBezTo>
                <a:cubicBezTo>
                  <a:pt x="1210056" y="3003511"/>
                  <a:pt x="1201339" y="2995649"/>
                  <a:pt x="1197864" y="2985223"/>
                </a:cubicBezTo>
                <a:cubicBezTo>
                  <a:pt x="1184631" y="2945523"/>
                  <a:pt x="1195536" y="2964607"/>
                  <a:pt x="1161288" y="2930359"/>
                </a:cubicBezTo>
                <a:cubicBezTo>
                  <a:pt x="1158240" y="2921215"/>
                  <a:pt x="1156455" y="2911548"/>
                  <a:pt x="1152144" y="2902927"/>
                </a:cubicBezTo>
                <a:cubicBezTo>
                  <a:pt x="1147229" y="2893097"/>
                  <a:pt x="1138185" y="2885596"/>
                  <a:pt x="1133856" y="2875495"/>
                </a:cubicBezTo>
                <a:cubicBezTo>
                  <a:pt x="1101302" y="2799536"/>
                  <a:pt x="1152138" y="2878533"/>
                  <a:pt x="1106424" y="2802343"/>
                </a:cubicBezTo>
                <a:cubicBezTo>
                  <a:pt x="1095116" y="2783496"/>
                  <a:pt x="1082040" y="2765767"/>
                  <a:pt x="1069848" y="2747479"/>
                </a:cubicBezTo>
                <a:lnTo>
                  <a:pt x="1033272" y="2692615"/>
                </a:lnTo>
                <a:cubicBezTo>
                  <a:pt x="1027176" y="2683471"/>
                  <a:pt x="1018459" y="2675609"/>
                  <a:pt x="1014984" y="2665183"/>
                </a:cubicBezTo>
                <a:cubicBezTo>
                  <a:pt x="1011936" y="2656039"/>
                  <a:pt x="1010521" y="2646177"/>
                  <a:pt x="1005840" y="2637751"/>
                </a:cubicBezTo>
                <a:cubicBezTo>
                  <a:pt x="995166" y="2618538"/>
                  <a:pt x="981456" y="2601175"/>
                  <a:pt x="969264" y="2582887"/>
                </a:cubicBezTo>
                <a:cubicBezTo>
                  <a:pt x="963168" y="2573743"/>
                  <a:pt x="954451" y="2565881"/>
                  <a:pt x="950976" y="2555455"/>
                </a:cubicBezTo>
                <a:cubicBezTo>
                  <a:pt x="927992" y="2486504"/>
                  <a:pt x="958996" y="2571495"/>
                  <a:pt x="923544" y="2500591"/>
                </a:cubicBezTo>
                <a:cubicBezTo>
                  <a:pt x="919233" y="2491970"/>
                  <a:pt x="918197" y="2482018"/>
                  <a:pt x="914400" y="2473159"/>
                </a:cubicBezTo>
                <a:cubicBezTo>
                  <a:pt x="909030" y="2460630"/>
                  <a:pt x="901482" y="2449112"/>
                  <a:pt x="896112" y="2436583"/>
                </a:cubicBezTo>
                <a:cubicBezTo>
                  <a:pt x="892315" y="2427724"/>
                  <a:pt x="891279" y="2417772"/>
                  <a:pt x="886968" y="2409151"/>
                </a:cubicBezTo>
                <a:cubicBezTo>
                  <a:pt x="882053" y="2399321"/>
                  <a:pt x="873595" y="2391549"/>
                  <a:pt x="868680" y="2381719"/>
                </a:cubicBezTo>
                <a:cubicBezTo>
                  <a:pt x="830822" y="2306003"/>
                  <a:pt x="893659" y="2405471"/>
                  <a:pt x="841248" y="2326855"/>
                </a:cubicBezTo>
                <a:cubicBezTo>
                  <a:pt x="822217" y="2250733"/>
                  <a:pt x="845390" y="2325995"/>
                  <a:pt x="813816" y="2262847"/>
                </a:cubicBezTo>
                <a:cubicBezTo>
                  <a:pt x="809505" y="2254226"/>
                  <a:pt x="809353" y="2243841"/>
                  <a:pt x="804672" y="2235415"/>
                </a:cubicBezTo>
                <a:cubicBezTo>
                  <a:pt x="793998" y="2216202"/>
                  <a:pt x="775047" y="2201403"/>
                  <a:pt x="768096" y="2180551"/>
                </a:cubicBezTo>
                <a:cubicBezTo>
                  <a:pt x="765048" y="2171407"/>
                  <a:pt x="763263" y="2161740"/>
                  <a:pt x="758952" y="2153119"/>
                </a:cubicBezTo>
                <a:cubicBezTo>
                  <a:pt x="713036" y="2061287"/>
                  <a:pt x="770469" y="2201328"/>
                  <a:pt x="722376" y="2089111"/>
                </a:cubicBezTo>
                <a:cubicBezTo>
                  <a:pt x="718579" y="2080252"/>
                  <a:pt x="717543" y="2070300"/>
                  <a:pt x="713232" y="2061679"/>
                </a:cubicBezTo>
                <a:cubicBezTo>
                  <a:pt x="708317" y="2051849"/>
                  <a:pt x="699859" y="2044077"/>
                  <a:pt x="694944" y="2034247"/>
                </a:cubicBezTo>
                <a:cubicBezTo>
                  <a:pt x="656104" y="1956568"/>
                  <a:pt x="749718" y="2084404"/>
                  <a:pt x="649224" y="1933663"/>
                </a:cubicBezTo>
                <a:cubicBezTo>
                  <a:pt x="637032" y="1915375"/>
                  <a:pt x="619599" y="1899651"/>
                  <a:pt x="612648" y="1878799"/>
                </a:cubicBezTo>
                <a:cubicBezTo>
                  <a:pt x="609600" y="1869655"/>
                  <a:pt x="608185" y="1859793"/>
                  <a:pt x="603504" y="1851367"/>
                </a:cubicBezTo>
                <a:lnTo>
                  <a:pt x="548640" y="1769071"/>
                </a:lnTo>
                <a:cubicBezTo>
                  <a:pt x="542544" y="1759927"/>
                  <a:pt x="533827" y="1752065"/>
                  <a:pt x="530352" y="1741639"/>
                </a:cubicBezTo>
                <a:cubicBezTo>
                  <a:pt x="527304" y="1732495"/>
                  <a:pt x="525889" y="1722633"/>
                  <a:pt x="521208" y="1714207"/>
                </a:cubicBezTo>
                <a:cubicBezTo>
                  <a:pt x="510534" y="1694994"/>
                  <a:pt x="491583" y="1680195"/>
                  <a:pt x="484632" y="1659343"/>
                </a:cubicBezTo>
                <a:cubicBezTo>
                  <a:pt x="461648" y="1590392"/>
                  <a:pt x="492652" y="1675383"/>
                  <a:pt x="457200" y="1604479"/>
                </a:cubicBezTo>
                <a:cubicBezTo>
                  <a:pt x="452889" y="1595858"/>
                  <a:pt x="452737" y="1585473"/>
                  <a:pt x="448056" y="1577047"/>
                </a:cubicBezTo>
                <a:cubicBezTo>
                  <a:pt x="437382" y="1557834"/>
                  <a:pt x="418431" y="1543035"/>
                  <a:pt x="411480" y="1522183"/>
                </a:cubicBezTo>
                <a:cubicBezTo>
                  <a:pt x="388496" y="1453232"/>
                  <a:pt x="419500" y="1538223"/>
                  <a:pt x="384048" y="1467319"/>
                </a:cubicBezTo>
                <a:cubicBezTo>
                  <a:pt x="379737" y="1458698"/>
                  <a:pt x="379215" y="1448508"/>
                  <a:pt x="374904" y="1439887"/>
                </a:cubicBezTo>
                <a:cubicBezTo>
                  <a:pt x="369989" y="1430057"/>
                  <a:pt x="361079" y="1422498"/>
                  <a:pt x="356616" y="1412455"/>
                </a:cubicBezTo>
                <a:cubicBezTo>
                  <a:pt x="348787" y="1394839"/>
                  <a:pt x="346949" y="1374833"/>
                  <a:pt x="338328" y="1357591"/>
                </a:cubicBezTo>
                <a:cubicBezTo>
                  <a:pt x="332232" y="1345399"/>
                  <a:pt x="324826" y="1333778"/>
                  <a:pt x="320040" y="1321015"/>
                </a:cubicBezTo>
                <a:cubicBezTo>
                  <a:pt x="294734" y="1253533"/>
                  <a:pt x="329669" y="1312599"/>
                  <a:pt x="292608" y="1257007"/>
                </a:cubicBezTo>
                <a:cubicBezTo>
                  <a:pt x="286512" y="1232623"/>
                  <a:pt x="288262" y="1204768"/>
                  <a:pt x="274320" y="1183855"/>
                </a:cubicBezTo>
                <a:cubicBezTo>
                  <a:pt x="268224" y="1174711"/>
                  <a:pt x="260495" y="1166466"/>
                  <a:pt x="256032" y="1156423"/>
                </a:cubicBezTo>
                <a:cubicBezTo>
                  <a:pt x="248203" y="1138807"/>
                  <a:pt x="243840" y="1119847"/>
                  <a:pt x="237744" y="1101559"/>
                </a:cubicBezTo>
                <a:cubicBezTo>
                  <a:pt x="234696" y="1092415"/>
                  <a:pt x="232911" y="1082748"/>
                  <a:pt x="228600" y="1074127"/>
                </a:cubicBezTo>
                <a:cubicBezTo>
                  <a:pt x="222504" y="1061935"/>
                  <a:pt x="217075" y="1049386"/>
                  <a:pt x="210312" y="1037551"/>
                </a:cubicBezTo>
                <a:cubicBezTo>
                  <a:pt x="204860" y="1028009"/>
                  <a:pt x="196939" y="1019949"/>
                  <a:pt x="192024" y="1010119"/>
                </a:cubicBezTo>
                <a:cubicBezTo>
                  <a:pt x="184716" y="995503"/>
                  <a:pt x="177642" y="959783"/>
                  <a:pt x="173736" y="946111"/>
                </a:cubicBezTo>
                <a:cubicBezTo>
                  <a:pt x="171088" y="936843"/>
                  <a:pt x="168903" y="927300"/>
                  <a:pt x="164592" y="918679"/>
                </a:cubicBezTo>
                <a:cubicBezTo>
                  <a:pt x="159677" y="908849"/>
                  <a:pt x="152400" y="900391"/>
                  <a:pt x="146304" y="891247"/>
                </a:cubicBezTo>
                <a:cubicBezTo>
                  <a:pt x="143256" y="879055"/>
                  <a:pt x="140771" y="866708"/>
                  <a:pt x="137160" y="854671"/>
                </a:cubicBezTo>
                <a:cubicBezTo>
                  <a:pt x="131621" y="836207"/>
                  <a:pt x="124968" y="818095"/>
                  <a:pt x="118872" y="799807"/>
                </a:cubicBezTo>
                <a:lnTo>
                  <a:pt x="109728" y="772375"/>
                </a:lnTo>
                <a:lnTo>
                  <a:pt x="73152" y="662647"/>
                </a:lnTo>
                <a:lnTo>
                  <a:pt x="54864" y="607783"/>
                </a:lnTo>
                <a:cubicBezTo>
                  <a:pt x="51816" y="598639"/>
                  <a:pt x="47305" y="589858"/>
                  <a:pt x="45720" y="580351"/>
                </a:cubicBezTo>
                <a:cubicBezTo>
                  <a:pt x="22911" y="443499"/>
                  <a:pt x="50964" y="614437"/>
                  <a:pt x="27432" y="461479"/>
                </a:cubicBezTo>
                <a:cubicBezTo>
                  <a:pt x="24613" y="443154"/>
                  <a:pt x="21107" y="424940"/>
                  <a:pt x="18288" y="406615"/>
                </a:cubicBezTo>
                <a:cubicBezTo>
                  <a:pt x="-5244" y="253657"/>
                  <a:pt x="22809" y="424595"/>
                  <a:pt x="0" y="287743"/>
                </a:cubicBezTo>
                <a:cubicBezTo>
                  <a:pt x="3048" y="235927"/>
                  <a:pt x="-1882" y="183016"/>
                  <a:pt x="9144" y="132295"/>
                </a:cubicBezTo>
                <a:cubicBezTo>
                  <a:pt x="13655" y="111543"/>
                  <a:pt x="53264" y="66573"/>
                  <a:pt x="73152" y="49999"/>
                </a:cubicBezTo>
                <a:cubicBezTo>
                  <a:pt x="81595" y="42964"/>
                  <a:pt x="92141" y="38746"/>
                  <a:pt x="100584" y="31711"/>
                </a:cubicBezTo>
                <a:cubicBezTo>
                  <a:pt x="110518" y="23432"/>
                  <a:pt x="117256" y="11452"/>
                  <a:pt x="128016" y="4279"/>
                </a:cubicBezTo>
                <a:cubicBezTo>
                  <a:pt x="147515" y="-8720"/>
                  <a:pt x="196596" y="11899"/>
                  <a:pt x="210312" y="13423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169A1876-CF57-0446-8FC3-7684AF43C7C9}"/>
              </a:ext>
            </a:extLst>
          </p:cNvPr>
          <p:cNvSpPr txBox="1"/>
          <p:nvPr/>
        </p:nvSpPr>
        <p:spPr>
          <a:xfrm rot="3705197">
            <a:off x="4717384" y="3387527"/>
            <a:ext cx="25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Central </a:t>
            </a:r>
            <a:r>
              <a:rPr lang="tr-TR" b="1" dirty="0" err="1">
                <a:solidFill>
                  <a:schemeClr val="bg1"/>
                </a:solidFill>
              </a:rPr>
              <a:t>Valley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Aquifer</a:t>
            </a:r>
            <a:endParaRPr lang="tr-TR" b="1" dirty="0">
              <a:solidFill>
                <a:schemeClr val="bg1"/>
              </a:solidFill>
            </a:endParaRP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7381B9A5-F9E9-2649-9273-3D3B6334742E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445622" y="1944967"/>
            <a:ext cx="1420133" cy="24403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D0441F91-6D3F-0442-A290-2B0766A1DB97}"/>
              </a:ext>
            </a:extLst>
          </p:cNvPr>
          <p:cNvSpPr txBox="1"/>
          <p:nvPr/>
        </p:nvSpPr>
        <p:spPr>
          <a:xfrm>
            <a:off x="5516667" y="1575635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>
                <a:solidFill>
                  <a:schemeClr val="accent6">
                    <a:lumMod val="75000"/>
                  </a:schemeClr>
                </a:solidFill>
              </a:rPr>
              <a:t>Groundwater</a:t>
            </a:r>
            <a:r>
              <a:rPr lang="tr-TR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b="1" dirty="0" err="1">
                <a:solidFill>
                  <a:schemeClr val="accent6">
                    <a:lumMod val="75000"/>
                  </a:schemeClr>
                </a:solidFill>
              </a:rPr>
              <a:t>subbasin</a:t>
            </a:r>
            <a:endParaRPr lang="tr-TR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210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Nonconventional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742182" cy="4751924"/>
          </a:xfrm>
        </p:spPr>
        <p:txBody>
          <a:bodyPr/>
          <a:lstStyle/>
          <a:p>
            <a:r>
              <a:rPr lang="en-US" dirty="0"/>
              <a:t>On-site reuse (agricultural)</a:t>
            </a:r>
          </a:p>
          <a:p>
            <a:r>
              <a:rPr lang="en-US" dirty="0"/>
              <a:t>Wastewater treatment (nonpotable)</a:t>
            </a:r>
          </a:p>
          <a:p>
            <a:r>
              <a:rPr lang="en-US" dirty="0"/>
              <a:t>Desalination</a:t>
            </a:r>
          </a:p>
          <a:p>
            <a:r>
              <a:rPr lang="en-US" dirty="0"/>
              <a:t>High cost of treatment (nonpotable and desalination)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9</a:t>
            </a:fld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2C73FF0-33DA-9F45-A6A4-AC6E85B2A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832" y="914401"/>
            <a:ext cx="4773168" cy="5391912"/>
          </a:xfrm>
          <a:prstGeom prst="rect">
            <a:avLst/>
          </a:prstGeom>
        </p:spPr>
      </p:pic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833385A8-6614-7E4A-91CC-731DFCF3BFE3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86663" y="1584768"/>
            <a:ext cx="1665900" cy="244033"/>
          </a:xfrm>
          <a:prstGeom prst="straightConnector1">
            <a:avLst/>
          </a:prstGeom>
          <a:ln>
            <a:solidFill>
              <a:srgbClr val="00E1F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etin kutusu 6">
            <a:extLst>
              <a:ext uri="{FF2B5EF4-FFF2-40B4-BE49-F238E27FC236}">
                <a16:creationId xmlns:a16="http://schemas.microsoft.com/office/drawing/2014/main" id="{E1E558D8-D602-0F41-A06F-199A5DFEDF2A}"/>
              </a:ext>
            </a:extLst>
          </p:cNvPr>
          <p:cNvSpPr txBox="1"/>
          <p:nvPr/>
        </p:nvSpPr>
        <p:spPr>
          <a:xfrm>
            <a:off x="5557703" y="1215436"/>
            <a:ext cx="3189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>
                <a:solidFill>
                  <a:srgbClr val="00E1F2"/>
                </a:solidFill>
              </a:rPr>
              <a:t>Wastewater</a:t>
            </a:r>
            <a:r>
              <a:rPr lang="tr-TR" b="1" dirty="0">
                <a:solidFill>
                  <a:srgbClr val="00E1F2"/>
                </a:solidFill>
              </a:rPr>
              <a:t> </a:t>
            </a:r>
            <a:r>
              <a:rPr lang="tr-TR" b="1" dirty="0" err="1">
                <a:solidFill>
                  <a:srgbClr val="00E1F2"/>
                </a:solidFill>
              </a:rPr>
              <a:t>treatment</a:t>
            </a:r>
            <a:r>
              <a:rPr lang="tr-TR" b="1" dirty="0">
                <a:solidFill>
                  <a:srgbClr val="00E1F2"/>
                </a:solidFill>
              </a:rPr>
              <a:t> </a:t>
            </a:r>
            <a:r>
              <a:rPr lang="tr-TR" b="1" dirty="0" err="1">
                <a:solidFill>
                  <a:srgbClr val="00E1F2"/>
                </a:solidFill>
              </a:rPr>
              <a:t>plant</a:t>
            </a:r>
            <a:endParaRPr lang="tr-TR" b="1" dirty="0">
              <a:solidFill>
                <a:srgbClr val="00E1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696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2181</TotalTime>
  <Words>2611</Words>
  <Application>Microsoft Macintosh PowerPoint</Application>
  <PresentationFormat>Ekran Gösterisi (4:3)</PresentationFormat>
  <Paragraphs>612</Paragraphs>
  <Slides>58</Slides>
  <Notes>57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58</vt:i4>
      </vt:variant>
    </vt:vector>
  </HeadingPairs>
  <TitlesOfParts>
    <vt:vector size="66" baseType="lpstr">
      <vt:lpstr>Arial</vt:lpstr>
      <vt:lpstr>Book Antiqua</vt:lpstr>
      <vt:lpstr>Calibri</vt:lpstr>
      <vt:lpstr>Cambria Math</vt:lpstr>
      <vt:lpstr>Courier</vt:lpstr>
      <vt:lpstr>Times New Roman</vt:lpstr>
      <vt:lpstr>Office Theme</vt:lpstr>
      <vt:lpstr>Excel.Chart.8</vt:lpstr>
      <vt:lpstr>CALVIN  Fall 2024 Workshop</vt:lpstr>
      <vt:lpstr>California’s water system</vt:lpstr>
      <vt:lpstr>Water demand</vt:lpstr>
      <vt:lpstr>Ag and urban demands</vt:lpstr>
      <vt:lpstr>Environmental demand</vt:lpstr>
      <vt:lpstr>Main surface water sources</vt:lpstr>
      <vt:lpstr>Major surface reservoirs</vt:lpstr>
      <vt:lpstr>Main groundwater sources</vt:lpstr>
      <vt:lpstr>Nonconventional sources</vt:lpstr>
      <vt:lpstr>Water conveyance</vt:lpstr>
      <vt:lpstr>Management issues</vt:lpstr>
      <vt:lpstr>Water management</vt:lpstr>
      <vt:lpstr>Hydroeconomic modeling</vt:lpstr>
      <vt:lpstr>Hydroeconomic modeling</vt:lpstr>
      <vt:lpstr>Components</vt:lpstr>
      <vt:lpstr>Why an economical approach?</vt:lpstr>
      <vt:lpstr>Economic Value of water</vt:lpstr>
      <vt:lpstr>Formulation and design</vt:lpstr>
      <vt:lpstr>Applications</vt:lpstr>
      <vt:lpstr>Limitations</vt:lpstr>
      <vt:lpstr>Overall</vt:lpstr>
      <vt:lpstr>CALVIN model</vt:lpstr>
      <vt:lpstr>An integrated model</vt:lpstr>
      <vt:lpstr>Model coverage</vt:lpstr>
      <vt:lpstr>Documentation</vt:lpstr>
      <vt:lpstr>Motivation for CALVIN</vt:lpstr>
      <vt:lpstr>CALVIN studies</vt:lpstr>
      <vt:lpstr>Model Components</vt:lpstr>
      <vt:lpstr>Hydrology</vt:lpstr>
      <vt:lpstr>Data overflow</vt:lpstr>
      <vt:lpstr>Economic value of water</vt:lpstr>
      <vt:lpstr>Demand curves</vt:lpstr>
      <vt:lpstr>Agricultural demand</vt:lpstr>
      <vt:lpstr>Agricultural demand</vt:lpstr>
      <vt:lpstr>Urban demand</vt:lpstr>
      <vt:lpstr>Wildlife refuge demand</vt:lpstr>
      <vt:lpstr>MIF Requirements</vt:lpstr>
      <vt:lpstr>Hydropower</vt:lpstr>
      <vt:lpstr>CALVIN limitations</vt:lpstr>
      <vt:lpstr>Lessons from CALVIN</vt:lpstr>
      <vt:lpstr>CALVIN goals</vt:lpstr>
      <vt:lpstr>CALVIN improvements</vt:lpstr>
      <vt:lpstr>HOBBES database</vt:lpstr>
      <vt:lpstr>HOBBES visualization</vt:lpstr>
      <vt:lpstr>HOBBES for CALVIN (Python)</vt:lpstr>
      <vt:lpstr>Network-flow model</vt:lpstr>
      <vt:lpstr>Linear Programming model</vt:lpstr>
      <vt:lpstr>Resolving infeasibilities</vt:lpstr>
      <vt:lpstr>Debug mode</vt:lpstr>
      <vt:lpstr>CALVIN runtime</vt:lpstr>
      <vt:lpstr>Recent hydrology updates</vt:lpstr>
      <vt:lpstr>Updated components</vt:lpstr>
      <vt:lpstr>Comparing V2 and V3 CALVIN</vt:lpstr>
      <vt:lpstr>Comparing V2 and V3 CALVIN</vt:lpstr>
      <vt:lpstr>Comparing V2 and V3 CALVIN</vt:lpstr>
      <vt:lpstr>Remaining updates/issues</vt:lpstr>
      <vt:lpstr>A small network example</vt:lpstr>
      <vt:lpstr>Network-flow form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Mustafa Dogan</dc:creator>
  <cp:lastModifiedBy>Mustafa S Dogan</cp:lastModifiedBy>
  <cp:revision>315</cp:revision>
  <cp:lastPrinted>2018-07-17T17:58:05Z</cp:lastPrinted>
  <dcterms:created xsi:type="dcterms:W3CDTF">2018-07-11T19:23:43Z</dcterms:created>
  <dcterms:modified xsi:type="dcterms:W3CDTF">2024-11-15T16:35:26Z</dcterms:modified>
</cp:coreProperties>
</file>